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Montserrat"/>
      <p:regular r:id="rId40"/>
      <p:bold r:id="rId41"/>
      <p:italic r:id="rId42"/>
      <p:boldItalic r:id="rId43"/>
    </p:embeddedFont>
    <p:embeddedFont>
      <p:font typeface="Alfa Slab One"/>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5" roundtripDataSignature="AMtx7mh4piqauuVCUAEF5TYth5mTkdo/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6.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8.xml"/><Relationship Id="rId44" Type="http://schemas.openxmlformats.org/officeDocument/2006/relationships/font" Target="fonts/AlfaSlabOne-regular.fntdata"/><Relationship Id="rId21" Type="http://schemas.openxmlformats.org/officeDocument/2006/relationships/slide" Target="slides/slide17.xml"/><Relationship Id="rId43" Type="http://schemas.openxmlformats.org/officeDocument/2006/relationships/font" Target="fonts/Montserrat-boldItalic.fntdata"/><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23ce77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23ce77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24738f5e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e24738f5e2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24738f5e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e24738f5e2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24738f5e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e24738f5e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24738f5e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e24738f5e2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e24738f5e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1e24738f5e2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24738f5e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1e24738f5e2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24738f5e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e24738f5e2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e24738f5e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e24738f5e2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24738f5e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e24738f5e2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24738f5e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e24738f5e2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23ce77bd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1e23ce77bdc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24738f5e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e24738f5e2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23ce77bd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e23ce77bdc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e23ce77bdc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e23ce77bdc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24738f5e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e24738f5e2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23ce77bd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e23ce77bdc_0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e23ce77bdc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e23ce77bdc_0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23ce77bdc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e23ce77bdc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23ce77bdc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e23ce77bdc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23ce77bdc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e23ce77bdc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23ce77bdc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e23ce77bdc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23ce77bd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1e23ce77bdc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23ce77bdc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e23ce77bdc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23ce77bdc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e23ce77bdc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23ce77bd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e23ce77bdc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23ce77bdc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e23ce77bdc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23ce77bdc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e23ce77bdc_0_5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23ce77bdc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e23ce77bdc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23ce77bd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e23ce77bdc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23ce77bd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e23ce77bdc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23ce77bd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e23ce77bdc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24738f5e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e24738f5e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24738f5e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e24738f5e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24738f5e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e24738f5e2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3" name="Shape 13"/>
        <p:cNvGrpSpPr/>
        <p:nvPr/>
      </p:nvGrpSpPr>
      <p:grpSpPr>
        <a:xfrm>
          <a:off x="0" y="0"/>
          <a:ext cx="0" cy="0"/>
          <a:chOff x="0" y="0"/>
          <a:chExt cx="0" cy="0"/>
        </a:xfrm>
      </p:grpSpPr>
      <p:sp>
        <p:nvSpPr>
          <p:cNvPr id="14" name="Google Shape;14;g1e1dfaf5264_0_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g1e1dfaf5264_0_5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1e1dfaf5264_0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0" name="Shape 50"/>
        <p:cNvGrpSpPr/>
        <p:nvPr/>
      </p:nvGrpSpPr>
      <p:grpSpPr>
        <a:xfrm>
          <a:off x="0" y="0"/>
          <a:ext cx="0" cy="0"/>
          <a:chOff x="0" y="0"/>
          <a:chExt cx="0" cy="0"/>
        </a:xfrm>
      </p:grpSpPr>
      <p:sp>
        <p:nvSpPr>
          <p:cNvPr id="51" name="Google Shape;51;p4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3"/>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43"/>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4" name="Google Shape;54;p43"/>
          <p:cNvSpPr txBox="1"/>
          <p:nvPr>
            <p:ph idx="3"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5" name="Google Shape;55;p43"/>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6" name="Shape 56"/>
        <p:cNvGrpSpPr/>
        <p:nvPr/>
      </p:nvGrpSpPr>
      <p:grpSpPr>
        <a:xfrm>
          <a:off x="0" y="0"/>
          <a:ext cx="0" cy="0"/>
          <a:chOff x="0" y="0"/>
          <a:chExt cx="0" cy="0"/>
        </a:xfrm>
      </p:grpSpPr>
      <p:sp>
        <p:nvSpPr>
          <p:cNvPr id="57" name="Google Shape;57;p4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4"/>
          <p:cNvSpPr txBox="1"/>
          <p:nvPr>
            <p:ph idx="1" type="body"/>
          </p:nvPr>
        </p:nvSpPr>
        <p:spPr>
          <a:xfrm>
            <a:off x="311760" y="1152360"/>
            <a:ext cx="852012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9" name="Google Shape;59;p44"/>
          <p:cNvSpPr txBox="1"/>
          <p:nvPr>
            <p:ph idx="2" type="body"/>
          </p:nvPr>
        </p:nvSpPr>
        <p:spPr>
          <a:xfrm>
            <a:off x="311760" y="2936880"/>
            <a:ext cx="852012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0" name="Google Shape;60;p44"/>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1" name="Shape 61"/>
        <p:cNvGrpSpPr/>
        <p:nvPr/>
      </p:nvGrpSpPr>
      <p:grpSpPr>
        <a:xfrm>
          <a:off x="0" y="0"/>
          <a:ext cx="0" cy="0"/>
          <a:chOff x="0" y="0"/>
          <a:chExt cx="0" cy="0"/>
        </a:xfrm>
      </p:grpSpPr>
      <p:sp>
        <p:nvSpPr>
          <p:cNvPr id="62" name="Google Shape;62;p4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5"/>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4" name="Google Shape;64;p45"/>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5" name="Google Shape;65;p45"/>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6" name="Google Shape;66;p45"/>
          <p:cNvSpPr txBox="1"/>
          <p:nvPr>
            <p:ph idx="4"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7" name="Google Shape;67;p45"/>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8" name="Shape 68"/>
        <p:cNvGrpSpPr/>
        <p:nvPr/>
      </p:nvGrpSpPr>
      <p:grpSpPr>
        <a:xfrm>
          <a:off x="0" y="0"/>
          <a:ext cx="0" cy="0"/>
          <a:chOff x="0" y="0"/>
          <a:chExt cx="0" cy="0"/>
        </a:xfrm>
      </p:grpSpPr>
      <p:sp>
        <p:nvSpPr>
          <p:cNvPr id="69" name="Google Shape;69;p4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6"/>
          <p:cNvSpPr txBox="1"/>
          <p:nvPr>
            <p:ph idx="1" type="body"/>
          </p:nvPr>
        </p:nvSpPr>
        <p:spPr>
          <a:xfrm>
            <a:off x="311760" y="1152360"/>
            <a:ext cx="274320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1" name="Google Shape;71;p46"/>
          <p:cNvSpPr txBox="1"/>
          <p:nvPr>
            <p:ph idx="2" type="body"/>
          </p:nvPr>
        </p:nvSpPr>
        <p:spPr>
          <a:xfrm>
            <a:off x="3192480" y="1152360"/>
            <a:ext cx="274320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2" name="Google Shape;72;p46"/>
          <p:cNvSpPr txBox="1"/>
          <p:nvPr>
            <p:ph idx="3" type="body"/>
          </p:nvPr>
        </p:nvSpPr>
        <p:spPr>
          <a:xfrm>
            <a:off x="6073200" y="1152360"/>
            <a:ext cx="274320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 name="Google Shape;73;p46"/>
          <p:cNvSpPr txBox="1"/>
          <p:nvPr>
            <p:ph idx="4" type="body"/>
          </p:nvPr>
        </p:nvSpPr>
        <p:spPr>
          <a:xfrm>
            <a:off x="311760" y="2936880"/>
            <a:ext cx="274320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4" name="Google Shape;74;p46"/>
          <p:cNvSpPr txBox="1"/>
          <p:nvPr>
            <p:ph idx="5" type="body"/>
          </p:nvPr>
        </p:nvSpPr>
        <p:spPr>
          <a:xfrm>
            <a:off x="3192480" y="2936880"/>
            <a:ext cx="274320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5" name="Google Shape;75;p46"/>
          <p:cNvSpPr txBox="1"/>
          <p:nvPr>
            <p:ph idx="6" type="body"/>
          </p:nvPr>
        </p:nvSpPr>
        <p:spPr>
          <a:xfrm>
            <a:off x="6073200" y="2936880"/>
            <a:ext cx="274320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6" name="Google Shape;76;p46"/>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7" name="Shape 77"/>
        <p:cNvGrpSpPr/>
        <p:nvPr/>
      </p:nvGrpSpPr>
      <p:grpSpPr>
        <a:xfrm>
          <a:off x="0" y="0"/>
          <a:ext cx="0" cy="0"/>
          <a:chOff x="0" y="0"/>
          <a:chExt cx="0" cy="0"/>
        </a:xfrm>
      </p:grpSpPr>
      <p:sp>
        <p:nvSpPr>
          <p:cNvPr id="78" name="Google Shape;78;g1e23ce77bdc_0_34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9" name="Google Shape;79;g1e23ce77bdc_0_34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g1e23ce77bdc_0_3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81" name="Shape 81"/>
        <p:cNvGrpSpPr/>
        <p:nvPr/>
      </p:nvGrpSpPr>
      <p:grpSpPr>
        <a:xfrm>
          <a:off x="0" y="0"/>
          <a:ext cx="0" cy="0"/>
          <a:chOff x="0" y="0"/>
          <a:chExt cx="0" cy="0"/>
        </a:xfrm>
      </p:grpSpPr>
      <p:sp>
        <p:nvSpPr>
          <p:cNvPr id="82" name="Google Shape;82;g1e23ce77bdc_0_40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g1e23ce77bdc_0_40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4" name="Google Shape;84;g1e23ce77bdc_0_4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spTree>
      <p:nvGrpSpPr>
        <p:cNvPr id="85" name="Shape 85"/>
        <p:cNvGrpSpPr/>
        <p:nvPr/>
      </p:nvGrpSpPr>
      <p:grpSpPr>
        <a:xfrm>
          <a:off x="0" y="0"/>
          <a:ext cx="0" cy="0"/>
          <a:chOff x="0" y="0"/>
          <a:chExt cx="0" cy="0"/>
        </a:xfrm>
      </p:grpSpPr>
      <p:sp>
        <p:nvSpPr>
          <p:cNvPr id="86" name="Google Shape;86;g1e23ce77bdc_0_55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 name="Google Shape;87;g1e23ce77bdc_0_55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8" name="Google Shape;88;g1e23ce77bdc_0_5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89" name="Shape 89"/>
        <p:cNvGrpSpPr/>
        <p:nvPr/>
      </p:nvGrpSpPr>
      <p:grpSpPr>
        <a:xfrm>
          <a:off x="0" y="0"/>
          <a:ext cx="0" cy="0"/>
          <a:chOff x="0" y="0"/>
          <a:chExt cx="0" cy="0"/>
        </a:xfrm>
      </p:grpSpPr>
      <p:sp>
        <p:nvSpPr>
          <p:cNvPr id="90" name="Google Shape;90;g1e24738f5e2_0_16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1" name="Google Shape;91;g1e24738f5e2_0_16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2" name="Google Shape;92;g1e24738f5e2_0_1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 name="Shape 17"/>
        <p:cNvGrpSpPr/>
        <p:nvPr/>
      </p:nvGrpSpPr>
      <p:grpSpPr>
        <a:xfrm>
          <a:off x="0" y="0"/>
          <a:ext cx="0" cy="0"/>
          <a:chOff x="0" y="0"/>
          <a:chExt cx="0" cy="0"/>
        </a:xfrm>
      </p:grpSpPr>
      <p:sp>
        <p:nvSpPr>
          <p:cNvPr id="18" name="Google Shape;18;p2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4"/>
          <p:cNvSpPr txBox="1"/>
          <p:nvPr>
            <p:ph idx="1" type="body"/>
          </p:nvPr>
        </p:nvSpPr>
        <p:spPr>
          <a:xfrm>
            <a:off x="311760" y="1152360"/>
            <a:ext cx="8520120" cy="34160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 name="Google Shape;20;p24"/>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 name="Shape 21"/>
        <p:cNvGrpSpPr/>
        <p:nvPr/>
      </p:nvGrpSpPr>
      <p:grpSpPr>
        <a:xfrm>
          <a:off x="0" y="0"/>
          <a:ext cx="0" cy="0"/>
          <a:chOff x="0" y="0"/>
          <a:chExt cx="0" cy="0"/>
        </a:xfrm>
      </p:grpSpPr>
      <p:sp>
        <p:nvSpPr>
          <p:cNvPr id="22" name="Google Shape;22;p36"/>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3" name="Shape 23"/>
        <p:cNvGrpSpPr/>
        <p:nvPr/>
      </p:nvGrpSpPr>
      <p:grpSpPr>
        <a:xfrm>
          <a:off x="0" y="0"/>
          <a:ext cx="0" cy="0"/>
          <a:chOff x="0" y="0"/>
          <a:chExt cx="0" cy="0"/>
        </a:xfrm>
      </p:grpSpPr>
      <p:sp>
        <p:nvSpPr>
          <p:cNvPr id="24" name="Google Shape;24;p3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7"/>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7"/>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7" name="Shape 27"/>
        <p:cNvGrpSpPr/>
        <p:nvPr/>
      </p:nvGrpSpPr>
      <p:grpSpPr>
        <a:xfrm>
          <a:off x="0" y="0"/>
          <a:ext cx="0" cy="0"/>
          <a:chOff x="0" y="0"/>
          <a:chExt cx="0" cy="0"/>
        </a:xfrm>
      </p:grpSpPr>
      <p:sp>
        <p:nvSpPr>
          <p:cNvPr id="28" name="Google Shape;28;p3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8"/>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0" name="Google Shape;30;p38"/>
          <p:cNvSpPr txBox="1"/>
          <p:nvPr>
            <p:ph idx="2" type="body"/>
          </p:nvPr>
        </p:nvSpPr>
        <p:spPr>
          <a:xfrm>
            <a:off x="5254875" y="1325050"/>
            <a:ext cx="3123000" cy="2816700"/>
          </a:xfrm>
          <a:prstGeom prst="rect">
            <a:avLst/>
          </a:prstGeom>
          <a:noFill/>
          <a:ln>
            <a:noFill/>
          </a:ln>
        </p:spPr>
        <p:txBody>
          <a:bodyPr anchorCtr="0" anchor="t" bIns="0" lIns="0" spcFirstLastPara="1" rIns="0" wrap="square" tIns="0">
            <a:normAutofit/>
          </a:bodyPr>
          <a:lstStyle>
            <a:lvl1pPr indent="-317500" lvl="0" marL="457200" algn="l">
              <a:lnSpc>
                <a:spcPct val="100000"/>
              </a:lnSpc>
              <a:spcBef>
                <a:spcPts val="0"/>
              </a:spcBef>
              <a:spcAft>
                <a:spcPts val="0"/>
              </a:spcAft>
              <a:buClr>
                <a:schemeClr val="dk1"/>
              </a:buClr>
              <a:buSzPts val="1400"/>
              <a:buChar char="●"/>
              <a:defRPr/>
            </a:lvl1pPr>
            <a:lvl2pPr indent="-317500" lvl="1" marL="914400" algn="l">
              <a:lnSpc>
                <a:spcPct val="100000"/>
              </a:lnSpc>
              <a:spcBef>
                <a:spcPts val="0"/>
              </a:spcBef>
              <a:spcAft>
                <a:spcPts val="0"/>
              </a:spcAft>
              <a:buClr>
                <a:schemeClr val="dk1"/>
              </a:buClr>
              <a:buSzPts val="1400"/>
              <a:buChar char="○"/>
              <a:defRPr/>
            </a:lvl2pPr>
            <a:lvl3pPr indent="-317500" lvl="2" marL="1371600" algn="l">
              <a:lnSpc>
                <a:spcPct val="100000"/>
              </a:lnSpc>
              <a:spcBef>
                <a:spcPts val="0"/>
              </a:spcBef>
              <a:spcAft>
                <a:spcPts val="0"/>
              </a:spcAft>
              <a:buClr>
                <a:schemeClr val="dk1"/>
              </a:buClr>
              <a:buSzPts val="1400"/>
              <a:buChar char="■"/>
              <a:defRPr/>
            </a:lvl3pPr>
            <a:lvl4pPr indent="-317500" lvl="3" marL="1828800" algn="l">
              <a:lnSpc>
                <a:spcPct val="100000"/>
              </a:lnSpc>
              <a:spcBef>
                <a:spcPts val="0"/>
              </a:spcBef>
              <a:spcAft>
                <a:spcPts val="0"/>
              </a:spcAft>
              <a:buClr>
                <a:schemeClr val="dk1"/>
              </a:buClr>
              <a:buSzPts val="1400"/>
              <a:buChar char="●"/>
              <a:defRPr/>
            </a:lvl4pPr>
            <a:lvl5pPr indent="-317500" lvl="4" marL="2286000" algn="l">
              <a:lnSpc>
                <a:spcPct val="100000"/>
              </a:lnSpc>
              <a:spcBef>
                <a:spcPts val="0"/>
              </a:spcBef>
              <a:spcAft>
                <a:spcPts val="0"/>
              </a:spcAft>
              <a:buClr>
                <a:schemeClr val="dk1"/>
              </a:buClr>
              <a:buSzPts val="1400"/>
              <a:buChar char="○"/>
              <a:defRPr/>
            </a:lvl5pPr>
            <a:lvl6pPr indent="-317500" lvl="5" marL="2743200" algn="l">
              <a:lnSpc>
                <a:spcPct val="100000"/>
              </a:lnSpc>
              <a:spcBef>
                <a:spcPts val="0"/>
              </a:spcBef>
              <a:spcAft>
                <a:spcPts val="0"/>
              </a:spcAft>
              <a:buClr>
                <a:schemeClr val="dk1"/>
              </a:buClr>
              <a:buSzPts val="1400"/>
              <a:buChar char="■"/>
              <a:defRPr/>
            </a:lvl6pPr>
            <a:lvl7pPr indent="-317500" lvl="6" marL="3200400" algn="l">
              <a:lnSpc>
                <a:spcPct val="100000"/>
              </a:lnSpc>
              <a:spcBef>
                <a:spcPts val="0"/>
              </a:spcBef>
              <a:spcAft>
                <a:spcPts val="0"/>
              </a:spcAft>
              <a:buClr>
                <a:schemeClr val="dk1"/>
              </a:buClr>
              <a:buSzPts val="1400"/>
              <a:buChar char="●"/>
              <a:defRPr/>
            </a:lvl7pPr>
            <a:lvl8pPr indent="-317500" lvl="7" marL="3657600" algn="l">
              <a:lnSpc>
                <a:spcPct val="100000"/>
              </a:lnSpc>
              <a:spcBef>
                <a:spcPts val="0"/>
              </a:spcBef>
              <a:spcAft>
                <a:spcPts val="0"/>
              </a:spcAft>
              <a:buClr>
                <a:schemeClr val="dk1"/>
              </a:buClr>
              <a:buSzPts val="1400"/>
              <a:buChar char="○"/>
              <a:defRPr/>
            </a:lvl8pPr>
            <a:lvl9pPr indent="-317500" lvl="8" marL="4114800" algn="l">
              <a:lnSpc>
                <a:spcPct val="100000"/>
              </a:lnSpc>
              <a:spcBef>
                <a:spcPts val="0"/>
              </a:spcBef>
              <a:spcAft>
                <a:spcPts val="0"/>
              </a:spcAft>
              <a:buClr>
                <a:schemeClr val="dk1"/>
              </a:buClr>
              <a:buSzPts val="1400"/>
              <a:buChar char="■"/>
              <a:defRPr/>
            </a:lvl9pPr>
          </a:lstStyle>
          <a:p/>
        </p:txBody>
      </p:sp>
      <p:sp>
        <p:nvSpPr>
          <p:cNvPr id="31" name="Google Shape;31;p38"/>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3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9"/>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5" name="Shape 35"/>
        <p:cNvGrpSpPr/>
        <p:nvPr/>
      </p:nvGrpSpPr>
      <p:grpSpPr>
        <a:xfrm>
          <a:off x="0" y="0"/>
          <a:ext cx="0" cy="0"/>
          <a:chOff x="0" y="0"/>
          <a:chExt cx="0" cy="0"/>
        </a:xfrm>
      </p:grpSpPr>
      <p:sp>
        <p:nvSpPr>
          <p:cNvPr id="36" name="Google Shape;36;p40"/>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0"/>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8" name="Shape 38"/>
        <p:cNvGrpSpPr/>
        <p:nvPr/>
      </p:nvGrpSpPr>
      <p:grpSpPr>
        <a:xfrm>
          <a:off x="0" y="0"/>
          <a:ext cx="0" cy="0"/>
          <a:chOff x="0" y="0"/>
          <a:chExt cx="0" cy="0"/>
        </a:xfrm>
      </p:grpSpPr>
      <p:sp>
        <p:nvSpPr>
          <p:cNvPr id="39" name="Google Shape;39;p4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1"/>
          <p:cNvSpPr txBox="1"/>
          <p:nvPr>
            <p:ph idx="1" type="body"/>
          </p:nvPr>
        </p:nvSpPr>
        <p:spPr>
          <a:xfrm>
            <a:off x="311760" y="115236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41"/>
          <p:cNvSpPr txBox="1"/>
          <p:nvPr>
            <p:ph idx="2" type="body"/>
          </p:nvPr>
        </p:nvSpPr>
        <p:spPr>
          <a:xfrm>
            <a:off x="4677840" y="1152360"/>
            <a:ext cx="4157640" cy="34160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41"/>
          <p:cNvSpPr txBox="1"/>
          <p:nvPr>
            <p:ph idx="3" type="body"/>
          </p:nvPr>
        </p:nvSpPr>
        <p:spPr>
          <a:xfrm>
            <a:off x="311760" y="293688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4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4" name="Shape 44"/>
        <p:cNvGrpSpPr/>
        <p:nvPr/>
      </p:nvGrpSpPr>
      <p:grpSpPr>
        <a:xfrm>
          <a:off x="0" y="0"/>
          <a:ext cx="0" cy="0"/>
          <a:chOff x="0" y="0"/>
          <a:chExt cx="0" cy="0"/>
        </a:xfrm>
      </p:grpSpPr>
      <p:sp>
        <p:nvSpPr>
          <p:cNvPr id="45" name="Google Shape;45;p4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2"/>
          <p:cNvSpPr txBox="1"/>
          <p:nvPr>
            <p:ph idx="1" type="body"/>
          </p:nvPr>
        </p:nvSpPr>
        <p:spPr>
          <a:xfrm>
            <a:off x="311760" y="1152360"/>
            <a:ext cx="4157640" cy="341604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42"/>
          <p:cNvSpPr txBox="1"/>
          <p:nvPr>
            <p:ph idx="2" type="body"/>
          </p:nvPr>
        </p:nvSpPr>
        <p:spPr>
          <a:xfrm>
            <a:off x="4677840" y="115236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42"/>
          <p:cNvSpPr txBox="1"/>
          <p:nvPr>
            <p:ph idx="3" type="body"/>
          </p:nvPr>
        </p:nvSpPr>
        <p:spPr>
          <a:xfrm>
            <a:off x="4677840" y="2936880"/>
            <a:ext cx="4157640" cy="16293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 name="Google Shape;49;p42"/>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23"/>
          <p:cNvPicPr preferRelativeResize="0"/>
          <p:nvPr/>
        </p:nvPicPr>
        <p:blipFill rotWithShape="1">
          <a:blip r:embed="rId1">
            <a:alphaModFix/>
          </a:blip>
          <a:srcRect b="30829" l="32000" r="27959" t="0"/>
          <a:stretch/>
        </p:blipFill>
        <p:spPr>
          <a:xfrm>
            <a:off x="273600" y="88920"/>
            <a:ext cx="385920" cy="375840"/>
          </a:xfrm>
          <a:prstGeom prst="rect">
            <a:avLst/>
          </a:prstGeom>
          <a:noFill/>
          <a:ln>
            <a:noFill/>
          </a:ln>
        </p:spPr>
      </p:pic>
      <p:sp>
        <p:nvSpPr>
          <p:cNvPr id="7" name="Google Shape;7;p23"/>
          <p:cNvSpPr/>
          <p:nvPr/>
        </p:nvSpPr>
        <p:spPr>
          <a:xfrm>
            <a:off x="273600" y="459360"/>
            <a:ext cx="8520120" cy="3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sm" w="sm" type="none"/>
          </a:ln>
        </p:spPr>
      </p:sp>
      <p:sp>
        <p:nvSpPr>
          <p:cNvPr id="8" name="Google Shape;8;p23"/>
          <p:cNvSpPr/>
          <p:nvPr/>
        </p:nvSpPr>
        <p:spPr>
          <a:xfrm>
            <a:off x="311760" y="4822560"/>
            <a:ext cx="8520120" cy="307440"/>
          </a:xfrm>
          <a:prstGeom prst="rect">
            <a:avLst/>
          </a:prstGeom>
          <a:noFill/>
          <a:ln>
            <a:noFill/>
          </a:ln>
        </p:spPr>
        <p:txBody>
          <a:bodyPr anchorCtr="0" anchor="ctr" bIns="182875" lIns="91425" spcFirstLastPara="1" rIns="91425" wrap="square" tIns="182875">
            <a:noAutofit/>
          </a:bodyPr>
          <a:lstStyle/>
          <a:p>
            <a:pPr indent="0" lvl="0" marL="0" marR="0" rtl="0" algn="ctr">
              <a:lnSpc>
                <a:spcPct val="100000"/>
              </a:lnSpc>
              <a:spcBef>
                <a:spcPts val="0"/>
              </a:spcBef>
              <a:spcAft>
                <a:spcPts val="0"/>
              </a:spcAft>
              <a:buClr>
                <a:srgbClr val="999999"/>
              </a:buClr>
              <a:buSzPts val="900"/>
              <a:buFont typeface="Arial"/>
              <a:buNone/>
            </a:pPr>
            <a:r>
              <a:rPr b="0" i="0" lang="pt-BR" sz="900" u="none" cap="none" strike="noStrike">
                <a:solidFill>
                  <a:srgbClr val="999999"/>
                </a:solidFill>
                <a:latin typeface="Arial"/>
                <a:ea typeface="Arial"/>
                <a:cs typeface="Arial"/>
                <a:sym typeface="Arial"/>
              </a:rPr>
              <a:t>© Copyright 2018-2019 www.infinityschool.com.br - All Rights Reserved</a:t>
            </a:r>
            <a:endParaRPr b="0" i="0" sz="900" u="none" cap="none" strike="noStrike">
              <a:solidFill>
                <a:srgbClr val="000000"/>
              </a:solidFill>
              <a:latin typeface="Arial"/>
              <a:ea typeface="Arial"/>
              <a:cs typeface="Arial"/>
              <a:sym typeface="Arial"/>
            </a:endParaRPr>
          </a:p>
        </p:txBody>
      </p:sp>
      <p:sp>
        <p:nvSpPr>
          <p:cNvPr id="9" name="Google Shape;9;p23"/>
          <p:cNvSpPr/>
          <p:nvPr/>
        </p:nvSpPr>
        <p:spPr>
          <a:xfrm>
            <a:off x="273600" y="4822560"/>
            <a:ext cx="8520120" cy="360"/>
          </a:xfrm>
          <a:custGeom>
            <a:rect b="b" l="l" r="r" t="t"/>
            <a:pathLst>
              <a:path extrusionOk="0" h="21600" w="21600">
                <a:moveTo>
                  <a:pt x="0" y="0"/>
                </a:moveTo>
                <a:lnTo>
                  <a:pt x="21600" y="21600"/>
                </a:lnTo>
              </a:path>
            </a:pathLst>
          </a:custGeom>
          <a:noFill/>
          <a:ln cap="flat" cmpd="sng" w="9525">
            <a:solidFill>
              <a:srgbClr val="999999"/>
            </a:solidFill>
            <a:prstDash val="solid"/>
            <a:round/>
            <a:headEnd len="sm" w="sm" type="none"/>
            <a:tailEnd len="sm" w="sm" type="none"/>
          </a:ln>
        </p:spPr>
      </p:sp>
      <p:sp>
        <p:nvSpPr>
          <p:cNvPr id="10" name="Google Shape;10;p23"/>
          <p:cNvSpPr txBox="1"/>
          <p:nvPr>
            <p:ph type="title"/>
          </p:nvPr>
        </p:nvSpPr>
        <p:spPr>
          <a:xfrm>
            <a:off x="311760" y="444960"/>
            <a:ext cx="8520120" cy="572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3"/>
          <p:cNvSpPr txBox="1"/>
          <p:nvPr>
            <p:ph idx="1" type="body"/>
          </p:nvPr>
        </p:nvSpPr>
        <p:spPr>
          <a:xfrm>
            <a:off x="311760" y="1152360"/>
            <a:ext cx="8520120" cy="341604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3"/>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95959"/>
              </a:buClr>
              <a:buSzPts val="1000"/>
              <a:buFont typeface="Montserrat"/>
              <a:buNone/>
              <a:defRPr b="0" i="0" sz="1000" u="none" cap="none" strike="noStrike">
                <a:solidFill>
                  <a:srgbClr val="59595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pt-BR"/>
              <a:t>‹#›</a:t>
            </a:fld>
            <a:endParaRPr>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pn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hyperlink" Target="https://drive.google.com/drive/folders/1H0vowvhNn13aNfTyj5V9IgS320ClLZcw" TargetMode="External"/></Relationships>
</file>

<file path=ppt/slides/_rels/slide10.xml.rels><?xml version="1.0" encoding="UTF-8" standalone="yes"?><Relationships xmlns="http://schemas.openxmlformats.org/package/2006/relationships"><Relationship Id="rId10" Type="http://schemas.openxmlformats.org/officeDocument/2006/relationships/image" Target="../media/image19.png"/><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30.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e23ce77bdc_0_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Como fazer apresentações que colam</a:t>
            </a:r>
            <a:endParaRPr/>
          </a:p>
        </p:txBody>
      </p:sp>
      <p:sp>
        <p:nvSpPr>
          <p:cNvPr id="98" name="Google Shape;98;g1e23ce77bdc_0_0"/>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2400"/>
              <a:t>Um guia escrito por Chip Heath e Dan Heath</a:t>
            </a:r>
            <a:endParaRPr b="1" sz="2400"/>
          </a:p>
        </p:txBody>
      </p:sp>
      <p:sp>
        <p:nvSpPr>
          <p:cNvPr id="99" name="Google Shape;99;g1e23ce77bdc_0_0"/>
          <p:cNvSpPr/>
          <p:nvPr/>
        </p:nvSpPr>
        <p:spPr>
          <a:xfrm>
            <a:off x="40125" y="0"/>
            <a:ext cx="9144000" cy="5143500"/>
          </a:xfrm>
          <a:prstGeom prst="rect">
            <a:avLst/>
          </a:prstGeom>
          <a:gradFill>
            <a:gsLst>
              <a:gs pos="0">
                <a:srgbClr val="1155CC">
                  <a:alpha val="58430"/>
                </a:srgbClr>
              </a:gs>
              <a:gs pos="100000">
                <a:srgbClr val="B45F06">
                  <a:alpha val="5843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g1e23ce77bdc_0_0"/>
          <p:cNvPicPr preferRelativeResize="0"/>
          <p:nvPr/>
        </p:nvPicPr>
        <p:blipFill rotWithShape="1">
          <a:blip r:embed="rId3">
            <a:alphaModFix amt="34000"/>
          </a:blip>
          <a:srcRect b="0" l="0" r="0" t="0"/>
          <a:stretch/>
        </p:blipFill>
        <p:spPr>
          <a:xfrm>
            <a:off x="-100" y="0"/>
            <a:ext cx="9184224" cy="5143500"/>
          </a:xfrm>
          <a:prstGeom prst="rect">
            <a:avLst/>
          </a:prstGeom>
          <a:noFill/>
          <a:ln>
            <a:noFill/>
          </a:ln>
        </p:spPr>
      </p:pic>
      <p:sp>
        <p:nvSpPr>
          <p:cNvPr id="101" name="Google Shape;101;g1e23ce77bdc_0_0"/>
          <p:cNvSpPr txBox="1"/>
          <p:nvPr/>
        </p:nvSpPr>
        <p:spPr>
          <a:xfrm>
            <a:off x="748350" y="3399650"/>
            <a:ext cx="5599200" cy="951300"/>
          </a:xfrm>
          <a:prstGeom prst="rect">
            <a:avLst/>
          </a:prstGeom>
          <a:noFill/>
          <a:ln>
            <a:noFill/>
          </a:ln>
          <a:effectLst>
            <a:outerShdw blurRad="57150" rotWithShape="0" algn="bl" dir="5400000" dist="19050">
              <a:srgbClr val="000000">
                <a:alpha val="94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pt-BR" sz="6000">
                <a:solidFill>
                  <a:srgbClr val="FFFFFF"/>
                </a:solidFill>
              </a:rPr>
              <a:t>HTML e CSS</a:t>
            </a:r>
            <a:endParaRPr b="1" sz="6000">
              <a:solidFill>
                <a:srgbClr val="FFFFFF"/>
              </a:solidFill>
            </a:endParaRPr>
          </a:p>
        </p:txBody>
      </p:sp>
      <p:pic>
        <p:nvPicPr>
          <p:cNvPr id="102" name="Google Shape;102;g1e23ce77bdc_0_0"/>
          <p:cNvPicPr preferRelativeResize="0"/>
          <p:nvPr/>
        </p:nvPicPr>
        <p:blipFill rotWithShape="1">
          <a:blip r:embed="rId4">
            <a:alphaModFix/>
          </a:blip>
          <a:srcRect b="4313" l="10461" r="10878" t="3724"/>
          <a:stretch/>
        </p:blipFill>
        <p:spPr>
          <a:xfrm>
            <a:off x="1026325" y="594500"/>
            <a:ext cx="2285499" cy="2631626"/>
          </a:xfrm>
          <a:prstGeom prst="rect">
            <a:avLst/>
          </a:prstGeom>
          <a:noFill/>
          <a:ln>
            <a:noFill/>
          </a:ln>
        </p:spPr>
      </p:pic>
      <p:pic>
        <p:nvPicPr>
          <p:cNvPr id="103" name="Google Shape;103;g1e23ce77bdc_0_0"/>
          <p:cNvPicPr preferRelativeResize="0"/>
          <p:nvPr/>
        </p:nvPicPr>
        <p:blipFill rotWithShape="1">
          <a:blip r:embed="rId5">
            <a:alphaModFix/>
          </a:blip>
          <a:srcRect b="0" l="0" r="0" t="19028"/>
          <a:stretch/>
        </p:blipFill>
        <p:spPr>
          <a:xfrm>
            <a:off x="3480700" y="651288"/>
            <a:ext cx="2328801" cy="2518052"/>
          </a:xfrm>
          <a:prstGeom prst="rect">
            <a:avLst/>
          </a:prstGeom>
          <a:noFill/>
          <a:ln>
            <a:noFill/>
          </a:ln>
        </p:spPr>
      </p:pic>
      <p:sp>
        <p:nvSpPr>
          <p:cNvPr id="104" name="Google Shape;104;g1e23ce77bdc_0_0"/>
          <p:cNvSpPr txBox="1"/>
          <p:nvPr/>
        </p:nvSpPr>
        <p:spPr>
          <a:xfrm>
            <a:off x="6393300" y="4593400"/>
            <a:ext cx="2836500" cy="792600"/>
          </a:xfrm>
          <a:prstGeom prst="rect">
            <a:avLst/>
          </a:prstGeom>
          <a:noFill/>
          <a:ln>
            <a:noFill/>
          </a:ln>
          <a:effectLst>
            <a:outerShdw blurRad="57150" rotWithShape="0" algn="bl" dir="5400000" dist="19050">
              <a:srgbClr val="000000">
                <a:alpha val="94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sz="2100">
                <a:solidFill>
                  <a:srgbClr val="FFFFFF"/>
                </a:solidFill>
              </a:rPr>
              <a:t>Profª Káthia Rocha</a:t>
            </a:r>
            <a:endParaRPr b="1" sz="2100">
              <a:solidFill>
                <a:srgbClr val="FFFFFF"/>
              </a:solidFill>
            </a:endParaRPr>
          </a:p>
        </p:txBody>
      </p:sp>
      <p:pic>
        <p:nvPicPr>
          <p:cNvPr id="105" name="Google Shape;105;g1e23ce77bdc_0_0"/>
          <p:cNvPicPr preferRelativeResize="0"/>
          <p:nvPr/>
        </p:nvPicPr>
        <p:blipFill>
          <a:blip r:embed="rId6">
            <a:alphaModFix/>
          </a:blip>
          <a:stretch>
            <a:fillRect/>
          </a:stretch>
        </p:blipFill>
        <p:spPr>
          <a:xfrm>
            <a:off x="6790788" y="1302500"/>
            <a:ext cx="2041524" cy="2041524"/>
          </a:xfrm>
          <a:prstGeom prst="rect">
            <a:avLst/>
          </a:prstGeom>
          <a:noFill/>
          <a:ln>
            <a:noFill/>
          </a:ln>
        </p:spPr>
      </p:pic>
      <p:sp>
        <p:nvSpPr>
          <p:cNvPr id="106" name="Google Shape;106;g1e23ce77bdc_0_0"/>
          <p:cNvSpPr txBox="1"/>
          <p:nvPr/>
        </p:nvSpPr>
        <p:spPr>
          <a:xfrm>
            <a:off x="6790788" y="594500"/>
            <a:ext cx="2041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700">
                <a:solidFill>
                  <a:schemeClr val="lt1"/>
                </a:solidFill>
              </a:rPr>
              <a:t>Link para o material da aula</a:t>
            </a:r>
            <a:endParaRPr b="1" sz="1700">
              <a:solidFill>
                <a:schemeClr val="lt1"/>
              </a:solidFill>
            </a:endParaRPr>
          </a:p>
        </p:txBody>
      </p:sp>
      <p:sp>
        <p:nvSpPr>
          <p:cNvPr id="107" name="Google Shape;107;g1e23ce77bdc_0_0"/>
          <p:cNvSpPr txBox="1"/>
          <p:nvPr/>
        </p:nvSpPr>
        <p:spPr>
          <a:xfrm>
            <a:off x="6698400" y="3399650"/>
            <a:ext cx="2226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2200">
                <a:solidFill>
                  <a:srgbClr val="2A5BD7"/>
                </a:solidFill>
                <a:highlight>
                  <a:srgbClr val="FFFFFF"/>
                </a:highlight>
                <a:uFill>
                  <a:noFill/>
                </a:uFill>
                <a:hlinkClick r:id="rId7">
                  <a:extLst>
                    <a:ext uri="{A12FA001-AC4F-418D-AE19-62706E023703}">
                      <ahyp:hlinkClr val="tx"/>
                    </a:ext>
                  </a:extLst>
                </a:hlinkClick>
              </a:rPr>
              <a:t>bit.ly/htmlecssIN</a:t>
            </a:r>
            <a:endParaRPr b="1" sz="2200">
              <a:solidFill>
                <a:schemeClr val="lt1"/>
              </a:solidFill>
            </a:endParaRPr>
          </a:p>
        </p:txBody>
      </p:sp>
      <p:sp>
        <p:nvSpPr>
          <p:cNvPr id="108" name="Google Shape;108;g1e23ce77bdc_0_0"/>
          <p:cNvSpPr txBox="1"/>
          <p:nvPr/>
        </p:nvSpPr>
        <p:spPr>
          <a:xfrm>
            <a:off x="6790800" y="3800800"/>
            <a:ext cx="2041500" cy="792600"/>
          </a:xfrm>
          <a:prstGeom prst="rect">
            <a:avLst/>
          </a:prstGeom>
          <a:noFill/>
          <a:ln>
            <a:noFill/>
          </a:ln>
          <a:effectLst>
            <a:outerShdw blurRad="57150" rotWithShape="0" algn="bl" dir="5400000" dist="19050">
              <a:srgbClr val="000000">
                <a:alpha val="94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pt-BR" sz="2100">
                <a:solidFill>
                  <a:srgbClr val="FFFFFF"/>
                </a:solidFill>
              </a:rPr>
              <a:t>AULA 05</a:t>
            </a:r>
            <a:endParaRPr b="1" sz="21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e24738f5e2_0_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flex-direction</a:t>
            </a:r>
            <a:endParaRPr sz="3000">
              <a:solidFill>
                <a:srgbClr val="FF5722"/>
              </a:solidFill>
              <a:latin typeface="Alfa Slab One"/>
              <a:ea typeface="Alfa Slab One"/>
              <a:cs typeface="Alfa Slab One"/>
              <a:sym typeface="Alfa Slab One"/>
            </a:endParaRPr>
          </a:p>
        </p:txBody>
      </p:sp>
      <p:sp>
        <p:nvSpPr>
          <p:cNvPr id="190" name="Google Shape;190;g1e24738f5e2_0_44"/>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1" name="Google Shape;191;g1e24738f5e2_0_44"/>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92" name="Google Shape;192;g1e24738f5e2_0_44"/>
          <p:cNvSpPr txBox="1"/>
          <p:nvPr/>
        </p:nvSpPr>
        <p:spPr>
          <a:xfrm>
            <a:off x="405025" y="1154925"/>
            <a:ext cx="8402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Determina a direção em que os elementos serão dispostos, que pode ser row (linha) ou column (coluna), ou ainda, row-reverse e column-reverse para exibir os itens na posição invertida;</a:t>
            </a:r>
            <a:endParaRPr b="0" i="0" sz="1800" u="none" cap="none" strike="noStrike">
              <a:solidFill>
                <a:srgbClr val="000000"/>
              </a:solidFill>
              <a:latin typeface="Arial"/>
              <a:ea typeface="Arial"/>
              <a:cs typeface="Arial"/>
              <a:sym typeface="Arial"/>
            </a:endParaRPr>
          </a:p>
        </p:txBody>
      </p:sp>
      <p:pic>
        <p:nvPicPr>
          <p:cNvPr id="193" name="Google Shape;193;g1e24738f5e2_0_44"/>
          <p:cNvPicPr preferRelativeResize="0"/>
          <p:nvPr/>
        </p:nvPicPr>
        <p:blipFill>
          <a:blip r:embed="rId3">
            <a:alphaModFix/>
          </a:blip>
          <a:stretch>
            <a:fillRect/>
          </a:stretch>
        </p:blipFill>
        <p:spPr>
          <a:xfrm>
            <a:off x="271125" y="3293249"/>
            <a:ext cx="2187755" cy="1518600"/>
          </a:xfrm>
          <a:prstGeom prst="rect">
            <a:avLst/>
          </a:prstGeom>
          <a:noFill/>
          <a:ln>
            <a:noFill/>
          </a:ln>
        </p:spPr>
      </p:pic>
      <p:sp>
        <p:nvSpPr>
          <p:cNvPr id="194" name="Google Shape;194;g1e24738f5e2_0_44"/>
          <p:cNvSpPr/>
          <p:nvPr/>
        </p:nvSpPr>
        <p:spPr>
          <a:xfrm>
            <a:off x="272700" y="2271725"/>
            <a:ext cx="2184600" cy="2540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g1e24738f5e2_0_44"/>
          <p:cNvPicPr preferRelativeResize="0"/>
          <p:nvPr/>
        </p:nvPicPr>
        <p:blipFill rotWithShape="1">
          <a:blip r:embed="rId4">
            <a:alphaModFix/>
          </a:blip>
          <a:srcRect b="13186" l="0" r="0" t="0"/>
          <a:stretch/>
        </p:blipFill>
        <p:spPr>
          <a:xfrm>
            <a:off x="2598875" y="3293250"/>
            <a:ext cx="2184549" cy="1518601"/>
          </a:xfrm>
          <a:prstGeom prst="rect">
            <a:avLst/>
          </a:prstGeom>
          <a:noFill/>
          <a:ln>
            <a:noFill/>
          </a:ln>
        </p:spPr>
      </p:pic>
      <p:sp>
        <p:nvSpPr>
          <p:cNvPr id="196" name="Google Shape;196;g1e24738f5e2_0_44"/>
          <p:cNvSpPr/>
          <p:nvPr/>
        </p:nvSpPr>
        <p:spPr>
          <a:xfrm>
            <a:off x="2598875" y="2271725"/>
            <a:ext cx="2187900" cy="256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g1e24738f5e2_0_44"/>
          <p:cNvPicPr preferRelativeResize="0"/>
          <p:nvPr/>
        </p:nvPicPr>
        <p:blipFill>
          <a:blip r:embed="rId5">
            <a:alphaModFix/>
          </a:blip>
          <a:stretch>
            <a:fillRect/>
          </a:stretch>
        </p:blipFill>
        <p:spPr>
          <a:xfrm>
            <a:off x="370887" y="2433937"/>
            <a:ext cx="1673875" cy="737875"/>
          </a:xfrm>
          <a:prstGeom prst="rect">
            <a:avLst/>
          </a:prstGeom>
          <a:noFill/>
          <a:ln>
            <a:noFill/>
          </a:ln>
        </p:spPr>
      </p:pic>
      <p:pic>
        <p:nvPicPr>
          <p:cNvPr id="198" name="Google Shape;198;g1e24738f5e2_0_44"/>
          <p:cNvPicPr preferRelativeResize="0"/>
          <p:nvPr/>
        </p:nvPicPr>
        <p:blipFill>
          <a:blip r:embed="rId6">
            <a:alphaModFix/>
          </a:blip>
          <a:stretch>
            <a:fillRect/>
          </a:stretch>
        </p:blipFill>
        <p:spPr>
          <a:xfrm>
            <a:off x="2713175" y="2433925"/>
            <a:ext cx="1881249" cy="737875"/>
          </a:xfrm>
          <a:prstGeom prst="rect">
            <a:avLst/>
          </a:prstGeom>
          <a:noFill/>
          <a:ln>
            <a:noFill/>
          </a:ln>
        </p:spPr>
      </p:pic>
      <p:sp>
        <p:nvSpPr>
          <p:cNvPr id="199" name="Google Shape;199;g1e24738f5e2_0_44"/>
          <p:cNvSpPr/>
          <p:nvPr/>
        </p:nvSpPr>
        <p:spPr>
          <a:xfrm>
            <a:off x="4926775" y="2261075"/>
            <a:ext cx="1767000" cy="256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g1e24738f5e2_0_44"/>
          <p:cNvPicPr preferRelativeResize="0"/>
          <p:nvPr/>
        </p:nvPicPr>
        <p:blipFill>
          <a:blip r:embed="rId7">
            <a:alphaModFix/>
          </a:blip>
          <a:stretch>
            <a:fillRect/>
          </a:stretch>
        </p:blipFill>
        <p:spPr>
          <a:xfrm>
            <a:off x="5448600" y="3171800"/>
            <a:ext cx="871525" cy="1607351"/>
          </a:xfrm>
          <a:prstGeom prst="rect">
            <a:avLst/>
          </a:prstGeom>
          <a:noFill/>
          <a:ln>
            <a:noFill/>
          </a:ln>
        </p:spPr>
      </p:pic>
      <p:sp>
        <p:nvSpPr>
          <p:cNvPr id="201" name="Google Shape;201;g1e24738f5e2_0_44"/>
          <p:cNvSpPr/>
          <p:nvPr/>
        </p:nvSpPr>
        <p:spPr>
          <a:xfrm>
            <a:off x="6908575" y="2261075"/>
            <a:ext cx="1767000" cy="2561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g1e24738f5e2_0_44"/>
          <p:cNvPicPr preferRelativeResize="0"/>
          <p:nvPr/>
        </p:nvPicPr>
        <p:blipFill>
          <a:blip r:embed="rId8">
            <a:alphaModFix/>
          </a:blip>
          <a:stretch>
            <a:fillRect/>
          </a:stretch>
        </p:blipFill>
        <p:spPr>
          <a:xfrm>
            <a:off x="7429125" y="3198750"/>
            <a:ext cx="871525" cy="1553456"/>
          </a:xfrm>
          <a:prstGeom prst="rect">
            <a:avLst/>
          </a:prstGeom>
          <a:noFill/>
          <a:ln>
            <a:noFill/>
          </a:ln>
        </p:spPr>
      </p:pic>
      <p:pic>
        <p:nvPicPr>
          <p:cNvPr id="203" name="Google Shape;203;g1e24738f5e2_0_44"/>
          <p:cNvPicPr preferRelativeResize="0"/>
          <p:nvPr/>
        </p:nvPicPr>
        <p:blipFill rotWithShape="1">
          <a:blip r:embed="rId9">
            <a:alphaModFix/>
          </a:blip>
          <a:srcRect b="7450" l="2582" r="3512" t="0"/>
          <a:stretch/>
        </p:blipFill>
        <p:spPr>
          <a:xfrm>
            <a:off x="6908575" y="2433925"/>
            <a:ext cx="1767000" cy="621200"/>
          </a:xfrm>
          <a:prstGeom prst="rect">
            <a:avLst/>
          </a:prstGeom>
          <a:noFill/>
          <a:ln>
            <a:noFill/>
          </a:ln>
        </p:spPr>
      </p:pic>
      <p:pic>
        <p:nvPicPr>
          <p:cNvPr id="204" name="Google Shape;204;g1e24738f5e2_0_44"/>
          <p:cNvPicPr preferRelativeResize="0"/>
          <p:nvPr/>
        </p:nvPicPr>
        <p:blipFill>
          <a:blip r:embed="rId10">
            <a:alphaModFix/>
          </a:blip>
          <a:stretch>
            <a:fillRect/>
          </a:stretch>
        </p:blipFill>
        <p:spPr>
          <a:xfrm>
            <a:off x="4928350" y="2416000"/>
            <a:ext cx="1767000" cy="657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e24738f5e2_0_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justify-content</a:t>
            </a:r>
            <a:endParaRPr sz="3000">
              <a:solidFill>
                <a:srgbClr val="FF5722"/>
              </a:solidFill>
              <a:latin typeface="Alfa Slab One"/>
              <a:ea typeface="Alfa Slab One"/>
              <a:cs typeface="Alfa Slab One"/>
              <a:sym typeface="Alfa Slab One"/>
            </a:endParaRPr>
          </a:p>
        </p:txBody>
      </p:sp>
      <p:sp>
        <p:nvSpPr>
          <p:cNvPr id="210" name="Google Shape;210;g1e24738f5e2_0_55"/>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 name="Google Shape;211;g1e24738f5e2_0_55"/>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12" name="Google Shape;212;g1e24738f5e2_0_55"/>
          <p:cNvSpPr txBox="1"/>
          <p:nvPr/>
        </p:nvSpPr>
        <p:spPr>
          <a:xfrm>
            <a:off x="405025" y="1154925"/>
            <a:ext cx="8402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Indica como os elementos filhos serão alinhados horizontalmente no espaço definido como container. Os valores possíveis são: flex-start, flex-end, center, space-between, space-around e space-evenly;</a:t>
            </a:r>
            <a:endParaRPr b="0" i="0" sz="1800" u="none" cap="none" strike="noStrike">
              <a:solidFill>
                <a:srgbClr val="000000"/>
              </a:solidFill>
              <a:latin typeface="Arial"/>
              <a:ea typeface="Arial"/>
              <a:cs typeface="Arial"/>
              <a:sym typeface="Arial"/>
            </a:endParaRPr>
          </a:p>
        </p:txBody>
      </p:sp>
      <p:pic>
        <p:nvPicPr>
          <p:cNvPr id="213" name="Google Shape;213;g1e24738f5e2_0_55"/>
          <p:cNvPicPr preferRelativeResize="0"/>
          <p:nvPr/>
        </p:nvPicPr>
        <p:blipFill>
          <a:blip r:embed="rId3">
            <a:alphaModFix/>
          </a:blip>
          <a:stretch>
            <a:fillRect/>
          </a:stretch>
        </p:blipFill>
        <p:spPr>
          <a:xfrm>
            <a:off x="152400" y="3001775"/>
            <a:ext cx="8839200" cy="1450181"/>
          </a:xfrm>
          <a:prstGeom prst="rect">
            <a:avLst/>
          </a:prstGeom>
          <a:noFill/>
          <a:ln>
            <a:noFill/>
          </a:ln>
        </p:spPr>
      </p:pic>
      <p:pic>
        <p:nvPicPr>
          <p:cNvPr id="214" name="Google Shape;214;g1e24738f5e2_0_55"/>
          <p:cNvPicPr preferRelativeResize="0"/>
          <p:nvPr/>
        </p:nvPicPr>
        <p:blipFill>
          <a:blip r:embed="rId4">
            <a:alphaModFix/>
          </a:blip>
          <a:stretch>
            <a:fillRect/>
          </a:stretch>
        </p:blipFill>
        <p:spPr>
          <a:xfrm>
            <a:off x="3328996" y="2148775"/>
            <a:ext cx="2795600" cy="84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e24738f5e2_0_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justify-content</a:t>
            </a:r>
            <a:endParaRPr sz="3000">
              <a:solidFill>
                <a:srgbClr val="FF5722"/>
              </a:solidFill>
              <a:latin typeface="Alfa Slab One"/>
              <a:ea typeface="Alfa Slab One"/>
              <a:cs typeface="Alfa Slab One"/>
              <a:sym typeface="Alfa Slab One"/>
            </a:endParaRPr>
          </a:p>
        </p:txBody>
      </p:sp>
      <p:pic>
        <p:nvPicPr>
          <p:cNvPr id="220" name="Google Shape;220;g1e24738f5e2_0_64"/>
          <p:cNvPicPr preferRelativeResize="0"/>
          <p:nvPr/>
        </p:nvPicPr>
        <p:blipFill rotWithShape="1">
          <a:blip r:embed="rId3">
            <a:alphaModFix/>
          </a:blip>
          <a:srcRect b="50961" l="0" r="0" t="0"/>
          <a:stretch/>
        </p:blipFill>
        <p:spPr>
          <a:xfrm>
            <a:off x="152400" y="1170125"/>
            <a:ext cx="3848099" cy="3159951"/>
          </a:xfrm>
          <a:prstGeom prst="rect">
            <a:avLst/>
          </a:prstGeom>
          <a:noFill/>
          <a:ln>
            <a:noFill/>
          </a:ln>
        </p:spPr>
      </p:pic>
      <p:pic>
        <p:nvPicPr>
          <p:cNvPr id="221" name="Google Shape;221;g1e24738f5e2_0_64"/>
          <p:cNvPicPr preferRelativeResize="0"/>
          <p:nvPr/>
        </p:nvPicPr>
        <p:blipFill rotWithShape="1">
          <a:blip r:embed="rId3">
            <a:alphaModFix/>
          </a:blip>
          <a:srcRect b="0" l="0" r="0" t="48062"/>
          <a:stretch/>
        </p:blipFill>
        <p:spPr>
          <a:xfrm>
            <a:off x="4572000" y="1170125"/>
            <a:ext cx="3633264" cy="3159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e24738f5e2_0_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align-itens</a:t>
            </a:r>
            <a:endParaRPr sz="3000">
              <a:solidFill>
                <a:srgbClr val="FF5722"/>
              </a:solidFill>
              <a:latin typeface="Alfa Slab One"/>
              <a:ea typeface="Alfa Slab One"/>
              <a:cs typeface="Alfa Slab One"/>
              <a:sym typeface="Alfa Slab One"/>
            </a:endParaRPr>
          </a:p>
        </p:txBody>
      </p:sp>
      <p:sp>
        <p:nvSpPr>
          <p:cNvPr id="227" name="Google Shape;227;g1e24738f5e2_0_70"/>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8" name="Google Shape;228;g1e24738f5e2_0_70"/>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29" name="Google Shape;229;g1e24738f5e2_0_70"/>
          <p:cNvSpPr txBox="1"/>
          <p:nvPr/>
        </p:nvSpPr>
        <p:spPr>
          <a:xfrm>
            <a:off x="405025" y="1154925"/>
            <a:ext cx="8402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Representa o alinhamento vertical dos elementos pertencentes ao container. Os valores possíveis são: flex-start, flex-end, stretch, center e baseline;</a:t>
            </a:r>
            <a:endParaRPr b="0" i="0" sz="1800" u="none" cap="none" strike="noStrike">
              <a:solidFill>
                <a:srgbClr val="000000"/>
              </a:solidFill>
              <a:latin typeface="Arial"/>
              <a:ea typeface="Arial"/>
              <a:cs typeface="Arial"/>
              <a:sym typeface="Arial"/>
            </a:endParaRPr>
          </a:p>
        </p:txBody>
      </p:sp>
      <p:pic>
        <p:nvPicPr>
          <p:cNvPr id="230" name="Google Shape;230;g1e24738f5e2_0_70"/>
          <p:cNvPicPr preferRelativeResize="0"/>
          <p:nvPr/>
        </p:nvPicPr>
        <p:blipFill rotWithShape="1">
          <a:blip r:embed="rId3">
            <a:alphaModFix/>
          </a:blip>
          <a:srcRect b="30069" l="0" r="2752" t="0"/>
          <a:stretch/>
        </p:blipFill>
        <p:spPr>
          <a:xfrm>
            <a:off x="5465088" y="1753837"/>
            <a:ext cx="2345331" cy="2237152"/>
          </a:xfrm>
          <a:prstGeom prst="rect">
            <a:avLst/>
          </a:prstGeom>
          <a:noFill/>
          <a:ln>
            <a:noFill/>
          </a:ln>
        </p:spPr>
      </p:pic>
      <p:pic>
        <p:nvPicPr>
          <p:cNvPr id="231" name="Google Shape;231;g1e24738f5e2_0_70"/>
          <p:cNvPicPr preferRelativeResize="0"/>
          <p:nvPr/>
        </p:nvPicPr>
        <p:blipFill>
          <a:blip r:embed="rId4">
            <a:alphaModFix/>
          </a:blip>
          <a:stretch>
            <a:fillRect/>
          </a:stretch>
        </p:blipFill>
        <p:spPr>
          <a:xfrm>
            <a:off x="1972575" y="1845975"/>
            <a:ext cx="1684885" cy="936050"/>
          </a:xfrm>
          <a:prstGeom prst="rect">
            <a:avLst/>
          </a:prstGeom>
          <a:noFill/>
          <a:ln>
            <a:noFill/>
          </a:ln>
        </p:spPr>
      </p:pic>
      <p:pic>
        <p:nvPicPr>
          <p:cNvPr id="232" name="Google Shape;232;g1e24738f5e2_0_70"/>
          <p:cNvPicPr preferRelativeResize="0"/>
          <p:nvPr/>
        </p:nvPicPr>
        <p:blipFill rotWithShape="1">
          <a:blip r:embed="rId5">
            <a:alphaModFix/>
          </a:blip>
          <a:srcRect b="0" l="0" r="3725" t="0"/>
          <a:stretch/>
        </p:blipFill>
        <p:spPr>
          <a:xfrm>
            <a:off x="1311875" y="2782025"/>
            <a:ext cx="3006274" cy="2056675"/>
          </a:xfrm>
          <a:prstGeom prst="rect">
            <a:avLst/>
          </a:prstGeom>
          <a:noFill/>
          <a:ln>
            <a:noFill/>
          </a:ln>
        </p:spPr>
      </p:pic>
      <p:pic>
        <p:nvPicPr>
          <p:cNvPr id="233" name="Google Shape;233;g1e24738f5e2_0_70"/>
          <p:cNvPicPr preferRelativeResize="0"/>
          <p:nvPr/>
        </p:nvPicPr>
        <p:blipFill rotWithShape="1">
          <a:blip r:embed="rId3">
            <a:alphaModFix/>
          </a:blip>
          <a:srcRect b="0" l="0" r="2752" t="70739"/>
          <a:stretch/>
        </p:blipFill>
        <p:spPr>
          <a:xfrm>
            <a:off x="5465100" y="3991000"/>
            <a:ext cx="2345324" cy="9360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e24738f5e2_0_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flex-wrap</a:t>
            </a:r>
            <a:endParaRPr sz="3000">
              <a:solidFill>
                <a:srgbClr val="FF5722"/>
              </a:solidFill>
              <a:latin typeface="Alfa Slab One"/>
              <a:ea typeface="Alfa Slab One"/>
              <a:cs typeface="Alfa Slab One"/>
              <a:sym typeface="Alfa Slab One"/>
            </a:endParaRPr>
          </a:p>
        </p:txBody>
      </p:sp>
      <p:sp>
        <p:nvSpPr>
          <p:cNvPr id="239" name="Google Shape;239;g1e24738f5e2_0_91"/>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 name="Google Shape;240;g1e24738f5e2_0_91"/>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pic>
        <p:nvPicPr>
          <p:cNvPr id="241" name="Google Shape;241;g1e24738f5e2_0_91"/>
          <p:cNvPicPr preferRelativeResize="0"/>
          <p:nvPr/>
        </p:nvPicPr>
        <p:blipFill rotWithShape="1">
          <a:blip r:embed="rId3">
            <a:alphaModFix/>
          </a:blip>
          <a:srcRect b="0" l="0" r="0" t="0"/>
          <a:stretch/>
        </p:blipFill>
        <p:spPr>
          <a:xfrm>
            <a:off x="1564275" y="1208650"/>
            <a:ext cx="6015450" cy="313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e24738f5e2_0_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flex-wrap</a:t>
            </a:r>
            <a:endParaRPr sz="3000">
              <a:solidFill>
                <a:srgbClr val="FF5722"/>
              </a:solidFill>
              <a:latin typeface="Alfa Slab One"/>
              <a:ea typeface="Alfa Slab One"/>
              <a:cs typeface="Alfa Slab One"/>
              <a:sym typeface="Alfa Slab One"/>
            </a:endParaRPr>
          </a:p>
        </p:txBody>
      </p:sp>
      <p:sp>
        <p:nvSpPr>
          <p:cNvPr id="247" name="Google Shape;247;g1e24738f5e2_0_84"/>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8" name="Google Shape;248;g1e24738f5e2_0_84"/>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9" name="Google Shape;249;g1e24738f5e2_0_84"/>
          <p:cNvSpPr txBox="1"/>
          <p:nvPr/>
        </p:nvSpPr>
        <p:spPr>
          <a:xfrm>
            <a:off x="405025" y="1154925"/>
            <a:ext cx="84027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Para definir como o conteúdo de um elemento será exibido dentro do espaço. Em caso de texto, por exemplo, ele pode ser forçado a permanecer na mesma linha ou dividido conforme a necessidade. Os valores possíveis são: </a:t>
            </a:r>
            <a:r>
              <a:rPr b="1" i="0" lang="pt-BR" sz="1800" u="none" cap="none" strike="noStrike">
                <a:solidFill>
                  <a:schemeClr val="dk1"/>
                </a:solidFill>
                <a:latin typeface="Arial"/>
                <a:ea typeface="Arial"/>
                <a:cs typeface="Arial"/>
                <a:sym typeface="Arial"/>
              </a:rPr>
              <a:t>nowrap </a:t>
            </a:r>
            <a:r>
              <a:rPr b="0" i="0" lang="pt-BR" sz="1800" u="none" cap="none" strike="noStrike">
                <a:solidFill>
                  <a:schemeClr val="dk1"/>
                </a:solidFill>
                <a:latin typeface="Arial"/>
                <a:ea typeface="Arial"/>
                <a:cs typeface="Arial"/>
                <a:sym typeface="Arial"/>
              </a:rPr>
              <a:t>para não quebrar a linha, </a:t>
            </a:r>
            <a:r>
              <a:rPr b="1" i="0" lang="pt-BR" sz="1800" u="none" cap="none" strike="noStrike">
                <a:solidFill>
                  <a:schemeClr val="dk1"/>
                </a:solidFill>
                <a:latin typeface="Arial"/>
                <a:ea typeface="Arial"/>
                <a:cs typeface="Arial"/>
                <a:sym typeface="Arial"/>
              </a:rPr>
              <a:t>wrap </a:t>
            </a:r>
            <a:r>
              <a:rPr b="0" i="0" lang="pt-BR" sz="1800" u="none" cap="none" strike="noStrike">
                <a:solidFill>
                  <a:schemeClr val="dk1"/>
                </a:solidFill>
                <a:latin typeface="Arial"/>
                <a:ea typeface="Arial"/>
                <a:cs typeface="Arial"/>
                <a:sym typeface="Arial"/>
              </a:rPr>
              <a:t>para quebrar e </a:t>
            </a:r>
            <a:r>
              <a:rPr b="1" i="0" lang="pt-BR" sz="1800" u="none" cap="none" strike="noStrike">
                <a:solidFill>
                  <a:schemeClr val="dk1"/>
                </a:solidFill>
                <a:latin typeface="Arial"/>
                <a:ea typeface="Arial"/>
                <a:cs typeface="Arial"/>
                <a:sym typeface="Arial"/>
              </a:rPr>
              <a:t>wrap-reverse</a:t>
            </a:r>
            <a:r>
              <a:rPr b="0" i="0" lang="pt-BR" sz="1800" u="none" cap="none" strike="noStrike">
                <a:solidFill>
                  <a:schemeClr val="dk1"/>
                </a:solidFill>
                <a:latin typeface="Arial"/>
                <a:ea typeface="Arial"/>
                <a:cs typeface="Arial"/>
                <a:sym typeface="Arial"/>
              </a:rPr>
              <a:t>, em que o conteúdo é preenchido no sentido de baixo para cima;</a:t>
            </a:r>
            <a:endParaRPr b="0" i="0" sz="1800" u="none" cap="none" strike="noStrike">
              <a:solidFill>
                <a:srgbClr val="000000"/>
              </a:solidFill>
              <a:latin typeface="Arial"/>
              <a:ea typeface="Arial"/>
              <a:cs typeface="Arial"/>
              <a:sym typeface="Arial"/>
            </a:endParaRPr>
          </a:p>
        </p:txBody>
      </p:sp>
      <p:pic>
        <p:nvPicPr>
          <p:cNvPr id="250" name="Google Shape;250;g1e24738f5e2_0_84"/>
          <p:cNvPicPr preferRelativeResize="0"/>
          <p:nvPr/>
        </p:nvPicPr>
        <p:blipFill>
          <a:blip r:embed="rId3">
            <a:alphaModFix/>
          </a:blip>
          <a:stretch>
            <a:fillRect/>
          </a:stretch>
        </p:blipFill>
        <p:spPr>
          <a:xfrm>
            <a:off x="5663300" y="3567213"/>
            <a:ext cx="2872775" cy="1174650"/>
          </a:xfrm>
          <a:prstGeom prst="rect">
            <a:avLst/>
          </a:prstGeom>
          <a:noFill/>
          <a:ln>
            <a:noFill/>
          </a:ln>
        </p:spPr>
      </p:pic>
      <p:pic>
        <p:nvPicPr>
          <p:cNvPr id="251" name="Google Shape;251;g1e24738f5e2_0_84"/>
          <p:cNvPicPr preferRelativeResize="0"/>
          <p:nvPr/>
        </p:nvPicPr>
        <p:blipFill>
          <a:blip r:embed="rId4">
            <a:alphaModFix/>
          </a:blip>
          <a:stretch>
            <a:fillRect/>
          </a:stretch>
        </p:blipFill>
        <p:spPr>
          <a:xfrm>
            <a:off x="1079375" y="3533000"/>
            <a:ext cx="2923725" cy="1243125"/>
          </a:xfrm>
          <a:prstGeom prst="rect">
            <a:avLst/>
          </a:prstGeom>
          <a:noFill/>
          <a:ln>
            <a:noFill/>
          </a:ln>
        </p:spPr>
      </p:pic>
      <p:pic>
        <p:nvPicPr>
          <p:cNvPr id="252" name="Google Shape;252;g1e24738f5e2_0_84"/>
          <p:cNvPicPr preferRelativeResize="0"/>
          <p:nvPr/>
        </p:nvPicPr>
        <p:blipFill>
          <a:blip r:embed="rId5">
            <a:alphaModFix/>
          </a:blip>
          <a:stretch>
            <a:fillRect/>
          </a:stretch>
        </p:blipFill>
        <p:spPr>
          <a:xfrm>
            <a:off x="1079375" y="2724823"/>
            <a:ext cx="1782450" cy="823250"/>
          </a:xfrm>
          <a:prstGeom prst="rect">
            <a:avLst/>
          </a:prstGeom>
          <a:noFill/>
          <a:ln>
            <a:noFill/>
          </a:ln>
        </p:spPr>
      </p:pic>
      <p:pic>
        <p:nvPicPr>
          <p:cNvPr id="253" name="Google Shape;253;g1e24738f5e2_0_84"/>
          <p:cNvPicPr preferRelativeResize="0"/>
          <p:nvPr/>
        </p:nvPicPr>
        <p:blipFill>
          <a:blip r:embed="rId6">
            <a:alphaModFix/>
          </a:blip>
          <a:stretch>
            <a:fillRect/>
          </a:stretch>
        </p:blipFill>
        <p:spPr>
          <a:xfrm>
            <a:off x="5663287" y="2724837"/>
            <a:ext cx="1933850" cy="82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e24738f5e2_0_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Propriedades para elementos filhos</a:t>
            </a:r>
            <a:endParaRPr sz="3000">
              <a:solidFill>
                <a:srgbClr val="FF5722"/>
              </a:solidFill>
              <a:latin typeface="Alfa Slab One"/>
              <a:ea typeface="Alfa Slab One"/>
              <a:cs typeface="Alfa Slab One"/>
              <a:sym typeface="Alfa Slab One"/>
            </a:endParaRPr>
          </a:p>
        </p:txBody>
      </p:sp>
      <p:sp>
        <p:nvSpPr>
          <p:cNvPr id="259" name="Google Shape;259;g1e24738f5e2_0_98"/>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0" name="Google Shape;260;g1e24738f5e2_0_98"/>
          <p:cNvSpPr txBox="1"/>
          <p:nvPr/>
        </p:nvSpPr>
        <p:spPr>
          <a:xfrm>
            <a:off x="456600" y="1208650"/>
            <a:ext cx="82191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rgbClr val="000000"/>
                </a:solidFill>
                <a:latin typeface="Arial"/>
                <a:ea typeface="Arial"/>
                <a:cs typeface="Arial"/>
                <a:sym typeface="Arial"/>
              </a:rPr>
              <a:t>Onde existe um elemento-pai com propriedade flex (o flex-container), é possível atribuir propriedades flex específicas também para as elementos-filhos (flex-item).</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e24738f5e2_0_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order</a:t>
            </a:r>
            <a:endParaRPr sz="3000">
              <a:solidFill>
                <a:srgbClr val="FF5722"/>
              </a:solidFill>
              <a:latin typeface="Alfa Slab One"/>
              <a:ea typeface="Alfa Slab One"/>
              <a:cs typeface="Alfa Slab One"/>
              <a:sym typeface="Alfa Slab One"/>
            </a:endParaRPr>
          </a:p>
        </p:txBody>
      </p:sp>
      <p:sp>
        <p:nvSpPr>
          <p:cNvPr id="266" name="Google Shape;266;g1e24738f5e2_0_104"/>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7" name="Google Shape;267;g1e24738f5e2_0_104"/>
          <p:cNvSpPr txBox="1"/>
          <p:nvPr/>
        </p:nvSpPr>
        <p:spPr>
          <a:xfrm>
            <a:off x="456600" y="1208650"/>
            <a:ext cx="38370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rgbClr val="000000"/>
                </a:solidFill>
                <a:latin typeface="Arial"/>
                <a:ea typeface="Arial"/>
                <a:cs typeface="Arial"/>
                <a:sym typeface="Arial"/>
              </a:rPr>
              <a:t>Determina a ordem em que os elementos aparecerão.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rgbClr val="000000"/>
                </a:solidFill>
                <a:latin typeface="Arial"/>
                <a:ea typeface="Arial"/>
                <a:cs typeface="Arial"/>
                <a:sym typeface="Arial"/>
              </a:rPr>
              <a:t>Por padrão, o valor do order é 0. </a:t>
            </a:r>
            <a:endParaRPr b="0" i="0" sz="1700" u="none" cap="none" strike="noStrike">
              <a:solidFill>
                <a:srgbClr val="000000"/>
              </a:solidFill>
              <a:latin typeface="Arial"/>
              <a:ea typeface="Arial"/>
              <a:cs typeface="Arial"/>
              <a:sym typeface="Arial"/>
            </a:endParaRPr>
          </a:p>
        </p:txBody>
      </p:sp>
      <p:pic>
        <p:nvPicPr>
          <p:cNvPr id="268" name="Google Shape;268;g1e24738f5e2_0_104"/>
          <p:cNvPicPr preferRelativeResize="0"/>
          <p:nvPr/>
        </p:nvPicPr>
        <p:blipFill rotWithShape="1">
          <a:blip r:embed="rId3">
            <a:alphaModFix/>
          </a:blip>
          <a:srcRect b="0" l="0" r="0" t="0"/>
          <a:stretch/>
        </p:blipFill>
        <p:spPr>
          <a:xfrm>
            <a:off x="4642100" y="969075"/>
            <a:ext cx="4190202" cy="38070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e24738f5e2_0_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flex-grow</a:t>
            </a:r>
            <a:endParaRPr sz="3000">
              <a:solidFill>
                <a:srgbClr val="FF5722"/>
              </a:solidFill>
              <a:latin typeface="Alfa Slab One"/>
              <a:ea typeface="Alfa Slab One"/>
              <a:cs typeface="Alfa Slab One"/>
              <a:sym typeface="Alfa Slab One"/>
            </a:endParaRPr>
          </a:p>
        </p:txBody>
      </p:sp>
      <p:sp>
        <p:nvSpPr>
          <p:cNvPr id="274" name="Google Shape;274;g1e24738f5e2_0_111"/>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5" name="Google Shape;275;g1e24738f5e2_0_111"/>
          <p:cNvSpPr txBox="1"/>
          <p:nvPr/>
        </p:nvSpPr>
        <p:spPr>
          <a:xfrm>
            <a:off x="456600" y="1208650"/>
            <a:ext cx="8272200" cy="306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rgbClr val="000000"/>
                </a:solidFill>
                <a:latin typeface="Arial"/>
                <a:ea typeface="Arial"/>
                <a:cs typeface="Arial"/>
                <a:sym typeface="Arial"/>
              </a:rPr>
              <a:t>Define a habilidade de um flex item de crescer, caso necessário. O valor dessa propriedade é um valor numérico sem indicação de unidade, que serve para cálculo de proporção. Este valor dita a quantidade de espaço disponível no container que será ocupado pelo item.</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rgbClr val="000000"/>
                </a:solidFill>
                <a:latin typeface="Arial"/>
                <a:ea typeface="Arial"/>
                <a:cs typeface="Arial"/>
                <a:sym typeface="Arial"/>
              </a:rPr>
              <a:t>Se todos os ítens tiverem flex-grow definido em 1, o espaço remanescente no container será distribuído de forma igual entre todos. Se um dos ítens tem o valor de 2, vai ocupar o dobro de espaço no container com relação aos outros (ou pelo menos vai tentar fazer isso).</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e24738f5e2_0_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flex-grow</a:t>
            </a:r>
            <a:endParaRPr sz="3000">
              <a:solidFill>
                <a:srgbClr val="FF5722"/>
              </a:solidFill>
              <a:latin typeface="Alfa Slab One"/>
              <a:ea typeface="Alfa Slab One"/>
              <a:cs typeface="Alfa Slab One"/>
              <a:sym typeface="Alfa Slab One"/>
            </a:endParaRPr>
          </a:p>
        </p:txBody>
      </p:sp>
      <p:sp>
        <p:nvSpPr>
          <p:cNvPr id="281" name="Google Shape;281;g1e24738f5e2_0_117"/>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82" name="Google Shape;282;g1e24738f5e2_0_117"/>
          <p:cNvPicPr preferRelativeResize="0"/>
          <p:nvPr/>
        </p:nvPicPr>
        <p:blipFill rotWithShape="1">
          <a:blip r:embed="rId3">
            <a:alphaModFix/>
          </a:blip>
          <a:srcRect b="0" l="0" r="0" t="0"/>
          <a:stretch/>
        </p:blipFill>
        <p:spPr>
          <a:xfrm>
            <a:off x="1141550" y="1105225"/>
            <a:ext cx="6860912" cy="3222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e23ce77bdc_0_2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display</a:t>
            </a:r>
            <a:endParaRPr sz="3000">
              <a:solidFill>
                <a:srgbClr val="FF5722"/>
              </a:solidFill>
              <a:latin typeface="Alfa Slab One"/>
              <a:ea typeface="Alfa Slab One"/>
              <a:cs typeface="Alfa Slab One"/>
              <a:sym typeface="Alfa Slab One"/>
            </a:endParaRPr>
          </a:p>
        </p:txBody>
      </p:sp>
      <p:sp>
        <p:nvSpPr>
          <p:cNvPr id="114" name="Google Shape;114;g1e23ce77bdc_0_263"/>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 name="Google Shape;115;g1e23ce77bdc_0_263"/>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16" name="Google Shape;116;g1e23ce77bdc_0_263"/>
          <p:cNvSpPr txBox="1"/>
          <p:nvPr/>
        </p:nvSpPr>
        <p:spPr>
          <a:xfrm>
            <a:off x="429750" y="1168375"/>
            <a:ext cx="8402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Já os elementos em linha ou inline ocupam apenas o espaço necessário para exibir o seu conteúdo. Por exemplo: imagens, links, entre outros. A propriedade display permite modificar a forma como esses elementos são renderizados. Dessa forma, podemos organizá-los de diferentes maneiras na página HTML.</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e24738f5e2_0_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align-self</a:t>
            </a:r>
            <a:endParaRPr sz="3000">
              <a:solidFill>
                <a:srgbClr val="FF5722"/>
              </a:solidFill>
              <a:latin typeface="Alfa Slab One"/>
              <a:ea typeface="Alfa Slab One"/>
              <a:cs typeface="Alfa Slab One"/>
              <a:sym typeface="Alfa Slab One"/>
            </a:endParaRPr>
          </a:p>
        </p:txBody>
      </p:sp>
      <p:sp>
        <p:nvSpPr>
          <p:cNvPr id="288" name="Google Shape;288;g1e24738f5e2_0_123"/>
          <p:cNvSpPr txBox="1"/>
          <p:nvPr/>
        </p:nvSpPr>
        <p:spPr>
          <a:xfrm>
            <a:off x="537175" y="11549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Permite que o alinhamento padrão (ou o que estiver definido por align-items) seja sobrescrito para itens individuais.</a:t>
            </a:r>
            <a:endParaRPr b="0" i="0" sz="1800" u="none" cap="none" strike="noStrike">
              <a:solidFill>
                <a:srgbClr val="000000"/>
              </a:solidFill>
              <a:latin typeface="Arial"/>
              <a:ea typeface="Arial"/>
              <a:cs typeface="Arial"/>
              <a:sym typeface="Arial"/>
            </a:endParaRPr>
          </a:p>
        </p:txBody>
      </p:sp>
      <p:pic>
        <p:nvPicPr>
          <p:cNvPr id="289" name="Google Shape;289;g1e24738f5e2_0_123"/>
          <p:cNvPicPr preferRelativeResize="0"/>
          <p:nvPr/>
        </p:nvPicPr>
        <p:blipFill rotWithShape="1">
          <a:blip r:embed="rId3">
            <a:alphaModFix/>
          </a:blip>
          <a:srcRect b="0" l="0" r="0" t="0"/>
          <a:stretch/>
        </p:blipFill>
        <p:spPr>
          <a:xfrm>
            <a:off x="2030025" y="1893825"/>
            <a:ext cx="5152688" cy="2944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e23ce77bdc_0_4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Unidades de medidas no CSS</a:t>
            </a:r>
            <a:endParaRPr sz="3000">
              <a:solidFill>
                <a:srgbClr val="FF5722"/>
              </a:solidFill>
              <a:latin typeface="Alfa Slab One"/>
              <a:ea typeface="Alfa Slab One"/>
              <a:cs typeface="Alfa Slab One"/>
              <a:sym typeface="Alfa Slab One"/>
            </a:endParaRPr>
          </a:p>
        </p:txBody>
      </p:sp>
      <p:sp>
        <p:nvSpPr>
          <p:cNvPr id="295" name="Google Shape;295;g1e23ce77bdc_0_415"/>
          <p:cNvSpPr txBox="1"/>
          <p:nvPr/>
        </p:nvSpPr>
        <p:spPr>
          <a:xfrm>
            <a:off x="537175" y="1154925"/>
            <a:ext cx="81384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Unidades de medidas no CSS, para entender a diferença entre as muitas opções disponíveis, primeiramente precisamos ter o conhecimento que existem várias formas de se declarar medidas de fonte, no CSS, essas medidas se dividem em dois grupos: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medidas absolutas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medidas relativas.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e23ce77bdc_0_4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sz="3000">
                <a:solidFill>
                  <a:srgbClr val="FF5722"/>
                </a:solidFill>
                <a:latin typeface="Alfa Slab One"/>
                <a:ea typeface="Alfa Slab One"/>
                <a:cs typeface="Alfa Slab One"/>
                <a:sym typeface="Alfa Slab One"/>
              </a:rPr>
              <a:t>Unidades de medidas absolutas</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Clr>
                <a:schemeClr val="dk1"/>
              </a:buClr>
              <a:buSzPts val="1100"/>
              <a:buFont typeface="Arial"/>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01" name="Google Shape;301;g1e23ce77bdc_0_420"/>
          <p:cNvSpPr txBox="1"/>
          <p:nvPr/>
        </p:nvSpPr>
        <p:spPr>
          <a:xfrm>
            <a:off x="537175" y="1154925"/>
            <a:ext cx="81384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As medidas absolutas têm esse nome, pois elas não alteram o seu tamanho independente da largura da tela. Hoje em dia, é normal uma mesma página web ser acessada por dispositivos com telas de diferentes dimensões, como por exemplo, TVs, Tablets, monitores e celulares, justamente por esse fato as medidas absolutas no CSS não são recomendadas e sim medidas que se adequam às telas de diferentes dimensões, vamos ver alguns exemplos desses tipos de medidas.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e24738f5e2_0_171"/>
          <p:cNvSpPr txBox="1"/>
          <p:nvPr>
            <p:ph type="title"/>
          </p:nvPr>
        </p:nvSpPr>
        <p:spPr>
          <a:xfrm>
            <a:off x="311760" y="444960"/>
            <a:ext cx="85200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Unidades de medidas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07" name="Google Shape;307;g1e24738f5e2_0_171"/>
          <p:cNvSpPr txBox="1"/>
          <p:nvPr/>
        </p:nvSpPr>
        <p:spPr>
          <a:xfrm>
            <a:off x="786500" y="1325050"/>
            <a:ext cx="3031800" cy="2816700"/>
          </a:xfrm>
          <a:prstGeom prst="rect">
            <a:avLst/>
          </a:prstGeom>
          <a:solidFill>
            <a:srgbClr val="EDBFBF">
              <a:alpha val="4909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pt-BR" sz="2700">
                <a:solidFill>
                  <a:srgbClr val="FF5722"/>
                </a:solidFill>
              </a:rPr>
              <a:t>Absolutas</a:t>
            </a:r>
            <a:endParaRPr b="1" sz="2700">
              <a:solidFill>
                <a:srgbClr val="FF5722"/>
              </a:solidFill>
            </a:endParaRPr>
          </a:p>
          <a:p>
            <a:pPr indent="0" lvl="0" marL="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px (pixel)</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cm (centímetros)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mm (milímetros)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pc (paica)</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pt  (ponto)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8" name="Google Shape;308;g1e24738f5e2_0_171"/>
          <p:cNvSpPr txBox="1"/>
          <p:nvPr/>
        </p:nvSpPr>
        <p:spPr>
          <a:xfrm>
            <a:off x="4451025" y="1325050"/>
            <a:ext cx="3031800" cy="2816700"/>
          </a:xfrm>
          <a:prstGeom prst="rect">
            <a:avLst/>
          </a:prstGeom>
          <a:solidFill>
            <a:srgbClr val="EDBFBF">
              <a:alpha val="4909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pt-BR" sz="2700">
                <a:solidFill>
                  <a:srgbClr val="FF5722"/>
                </a:solidFill>
              </a:rPr>
              <a:t>Relativas</a:t>
            </a:r>
            <a:endParaRPr b="1" sz="2700">
              <a:solidFill>
                <a:srgbClr val="FF5722"/>
              </a:solidFill>
            </a:endParaRPr>
          </a:p>
          <a:p>
            <a:pPr indent="0" lvl="0" marL="0" marR="0" rtl="0" algn="l">
              <a:lnSpc>
                <a:spcPct val="100000"/>
              </a:lnSpc>
              <a:spcBef>
                <a:spcPts val="0"/>
              </a:spcBef>
              <a:spcAft>
                <a:spcPts val="0"/>
              </a:spcAft>
              <a:buNone/>
            </a:pPr>
            <a:r>
              <a:t/>
            </a:r>
            <a:endParaRPr sz="1800"/>
          </a:p>
          <a:p>
            <a:pPr indent="-342900" lvl="0" marL="457200" rtl="0" algn="l">
              <a:spcBef>
                <a:spcPts val="0"/>
              </a:spcBef>
              <a:spcAft>
                <a:spcPts val="0"/>
              </a:spcAft>
              <a:buClr>
                <a:schemeClr val="dk1"/>
              </a:buClr>
              <a:buSzPts val="1800"/>
              <a:buChar char="●"/>
            </a:pPr>
            <a:r>
              <a:rPr lang="pt-BR" sz="1800">
                <a:solidFill>
                  <a:schemeClr val="dk1"/>
                </a:solidFill>
              </a:rPr>
              <a:t>rem</a:t>
            </a:r>
            <a:endParaRPr sz="1800">
              <a:solidFill>
                <a:schemeClr val="dk1"/>
              </a:solidFill>
            </a:endParaRPr>
          </a:p>
          <a:p>
            <a:pPr indent="-342900" lvl="0" marL="457200" rtl="0" algn="l">
              <a:spcBef>
                <a:spcPts val="0"/>
              </a:spcBef>
              <a:spcAft>
                <a:spcPts val="0"/>
              </a:spcAft>
              <a:buClr>
                <a:schemeClr val="dk1"/>
              </a:buClr>
              <a:buSzPts val="1800"/>
              <a:buChar char="●"/>
            </a:pPr>
            <a:r>
              <a:rPr lang="pt-BR" sz="1800">
                <a:solidFill>
                  <a:schemeClr val="dk1"/>
                </a:solidFill>
              </a:rPr>
              <a:t>em</a:t>
            </a:r>
            <a:endParaRPr sz="1800">
              <a:solidFill>
                <a:schemeClr val="dk1"/>
              </a:solidFill>
            </a:endParaRPr>
          </a:p>
          <a:p>
            <a:pPr indent="-342900" lvl="0" marL="457200" rtl="0" algn="l">
              <a:spcBef>
                <a:spcPts val="0"/>
              </a:spcBef>
              <a:spcAft>
                <a:spcPts val="0"/>
              </a:spcAft>
              <a:buClr>
                <a:schemeClr val="dk1"/>
              </a:buClr>
              <a:buSzPts val="1800"/>
              <a:buChar char="●"/>
            </a:pPr>
            <a:r>
              <a:rPr lang="pt-BR" sz="1800">
                <a:solidFill>
                  <a:schemeClr val="dk1"/>
                </a:solidFill>
              </a:rPr>
              <a:t>vw</a:t>
            </a:r>
            <a:endParaRPr sz="1800">
              <a:solidFill>
                <a:schemeClr val="dk1"/>
              </a:solidFill>
            </a:endParaRPr>
          </a:p>
          <a:p>
            <a:pPr indent="-342900" lvl="0" marL="457200" rtl="0" algn="l">
              <a:spcBef>
                <a:spcPts val="0"/>
              </a:spcBef>
              <a:spcAft>
                <a:spcPts val="0"/>
              </a:spcAft>
              <a:buClr>
                <a:schemeClr val="dk1"/>
              </a:buClr>
              <a:buSzPts val="1800"/>
              <a:buChar char="●"/>
            </a:pPr>
            <a:r>
              <a:rPr lang="pt-BR" sz="1800">
                <a:solidFill>
                  <a:schemeClr val="dk1"/>
                </a:solidFill>
              </a:rPr>
              <a:t>vh</a:t>
            </a:r>
            <a:endParaRPr sz="1800">
              <a:solidFill>
                <a:schemeClr val="dk1"/>
              </a:solidFill>
            </a:endParaRPr>
          </a:p>
          <a:p>
            <a:pPr indent="-342900" lvl="0" marL="457200" rtl="0" algn="l">
              <a:spcBef>
                <a:spcPts val="0"/>
              </a:spcBef>
              <a:spcAft>
                <a:spcPts val="0"/>
              </a:spcAft>
              <a:buClr>
                <a:schemeClr val="dk1"/>
              </a:buClr>
              <a:buSzPts val="1800"/>
              <a:buChar char="●"/>
            </a:pPr>
            <a:r>
              <a:rPr lang="pt-BR" sz="1800">
                <a:solidFill>
                  <a:schemeClr val="dk1"/>
                </a:solidFill>
              </a:rPr>
              <a:t>%</a:t>
            </a:r>
            <a:endParaRPr sz="1800"/>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e23ce77bdc_0_4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rem</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14" name="Google Shape;314;g1e23ce77bdc_0_435"/>
          <p:cNvSpPr txBox="1"/>
          <p:nvPr/>
        </p:nvSpPr>
        <p:spPr>
          <a:xfrm>
            <a:off x="537175" y="1154925"/>
            <a:ext cx="81384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800" u="none" cap="none" strike="noStrike">
                <a:solidFill>
                  <a:srgbClr val="000000"/>
                </a:solidFill>
                <a:latin typeface="Arial"/>
                <a:ea typeface="Arial"/>
                <a:cs typeface="Arial"/>
                <a:sym typeface="Arial"/>
              </a:rPr>
              <a:t>O rem é uma das unidades de medida mais usadas no desenvolvimento front-end. 1rem é igual ao tamanho padrão da fonte da raiz(root) do documento, normalmente 16px, logo 1rem é igual à 16px.</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Se alterarmos a medida da fonte na raiz(root), alteramos o tamanho do rem, isso acontece com dispositivos de tamanho menores e maiores, pois 1px em um celular, por exemplo, é menor que 1px de uma televisão. Dessa forma nosso texto se torna mais adaptável a vários tamanhos de telas.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e23ce77bdc_0_4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rem</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20" name="Google Shape;320;g1e23ce77bdc_0_440"/>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321" name="Google Shape;321;g1e23ce77bdc_0_440"/>
          <p:cNvPicPr preferRelativeResize="0"/>
          <p:nvPr/>
        </p:nvPicPr>
        <p:blipFill rotWithShape="1">
          <a:blip r:embed="rId3">
            <a:alphaModFix/>
          </a:blip>
          <a:srcRect b="6603" l="0" r="1545" t="0"/>
          <a:stretch/>
        </p:blipFill>
        <p:spPr>
          <a:xfrm>
            <a:off x="1984275" y="2637750"/>
            <a:ext cx="5421126" cy="2163400"/>
          </a:xfrm>
          <a:prstGeom prst="rect">
            <a:avLst/>
          </a:prstGeom>
          <a:noFill/>
          <a:ln cap="flat" cmpd="sng" w="19050">
            <a:solidFill>
              <a:schemeClr val="dk2"/>
            </a:solidFill>
            <a:prstDash val="solid"/>
            <a:round/>
            <a:headEnd len="sm" w="sm" type="none"/>
            <a:tailEnd len="sm" w="sm" type="none"/>
          </a:ln>
        </p:spPr>
      </p:pic>
      <p:pic>
        <p:nvPicPr>
          <p:cNvPr id="322" name="Google Shape;322;g1e23ce77bdc_0_440"/>
          <p:cNvPicPr preferRelativeResize="0"/>
          <p:nvPr/>
        </p:nvPicPr>
        <p:blipFill>
          <a:blip r:embed="rId4">
            <a:alphaModFix/>
          </a:blip>
          <a:stretch>
            <a:fillRect/>
          </a:stretch>
        </p:blipFill>
        <p:spPr>
          <a:xfrm>
            <a:off x="1648311" y="733549"/>
            <a:ext cx="6093100" cy="1837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e23ce77bdc_0_4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em</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28" name="Google Shape;328;g1e23ce77bdc_0_452"/>
          <p:cNvSpPr txBox="1"/>
          <p:nvPr/>
        </p:nvSpPr>
        <p:spPr>
          <a:xfrm>
            <a:off x="347300" y="1925250"/>
            <a:ext cx="8372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O 1em vai ser 100% do font-size do container do elemento pois, se não declarado, o elemento p vai herdar o font-size de .text-container. Caso tanto o font-size quanto o line-height estiverem na classe .text, você vai obter o mesmo resultado.</a:t>
            </a:r>
            <a:endParaRPr b="0" i="0" sz="1800" u="none" cap="none" strike="noStrike">
              <a:solidFill>
                <a:srgbClr val="000000"/>
              </a:solidFill>
              <a:latin typeface="Arial"/>
              <a:ea typeface="Arial"/>
              <a:cs typeface="Arial"/>
              <a:sym typeface="Arial"/>
            </a:endParaRPr>
          </a:p>
        </p:txBody>
      </p:sp>
      <p:sp>
        <p:nvSpPr>
          <p:cNvPr id="329" name="Google Shape;329;g1e23ce77bdc_0_452"/>
          <p:cNvSpPr txBox="1"/>
          <p:nvPr/>
        </p:nvSpPr>
        <p:spPr>
          <a:xfrm>
            <a:off x="386100" y="1017725"/>
            <a:ext cx="8446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O em funciona quase da mesma forma que o rem, porém ao invés de ser igual ao font-size definido no :root ela é igual ao font-size do elemento</a:t>
            </a:r>
            <a:r>
              <a:rPr lang="pt-BR" sz="1800"/>
              <a:t> </a:t>
            </a:r>
            <a:r>
              <a:rPr b="0" i="0" lang="pt-BR" sz="1800" u="none" cap="none" strike="noStrike">
                <a:solidFill>
                  <a:srgbClr val="000000"/>
                </a:solidFill>
                <a:latin typeface="Arial"/>
                <a:ea typeface="Arial"/>
                <a:cs typeface="Arial"/>
                <a:sym typeface="Arial"/>
              </a:rPr>
              <a:t>em que ela for utilizado.</a:t>
            </a:r>
            <a:endParaRPr b="0" i="0" sz="1800" u="none" cap="none" strike="noStrike">
              <a:solidFill>
                <a:srgbClr val="000000"/>
              </a:solidFill>
              <a:latin typeface="Arial"/>
              <a:ea typeface="Arial"/>
              <a:cs typeface="Arial"/>
              <a:sym typeface="Arial"/>
            </a:endParaRPr>
          </a:p>
        </p:txBody>
      </p:sp>
      <p:pic>
        <p:nvPicPr>
          <p:cNvPr id="330" name="Google Shape;330;g1e23ce77bdc_0_452"/>
          <p:cNvPicPr preferRelativeResize="0"/>
          <p:nvPr/>
        </p:nvPicPr>
        <p:blipFill>
          <a:blip r:embed="rId3">
            <a:alphaModFix/>
          </a:blip>
          <a:stretch>
            <a:fillRect/>
          </a:stretch>
        </p:blipFill>
        <p:spPr>
          <a:xfrm>
            <a:off x="1205350" y="3168400"/>
            <a:ext cx="4088520" cy="1620450"/>
          </a:xfrm>
          <a:prstGeom prst="rect">
            <a:avLst/>
          </a:prstGeom>
          <a:noFill/>
          <a:ln>
            <a:noFill/>
          </a:ln>
        </p:spPr>
      </p:pic>
      <p:pic>
        <p:nvPicPr>
          <p:cNvPr id="331" name="Google Shape;331;g1e23ce77bdc_0_452"/>
          <p:cNvPicPr preferRelativeResize="0"/>
          <p:nvPr/>
        </p:nvPicPr>
        <p:blipFill rotWithShape="1">
          <a:blip r:embed="rId4">
            <a:alphaModFix/>
          </a:blip>
          <a:srcRect b="0" l="-1740" r="1740" t="0"/>
          <a:stretch/>
        </p:blipFill>
        <p:spPr>
          <a:xfrm>
            <a:off x="5592300" y="3168400"/>
            <a:ext cx="2258851" cy="16204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1e23ce77bdc_0_4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sz="3000">
                <a:solidFill>
                  <a:srgbClr val="FF5722"/>
                </a:solidFill>
                <a:latin typeface="Alfa Slab One"/>
                <a:ea typeface="Alfa Slab One"/>
                <a:cs typeface="Alfa Slab One"/>
                <a:sym typeface="Alfa Slab One"/>
              </a:rPr>
              <a:t>VH ou Viewport Height</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Clr>
                <a:schemeClr val="dk1"/>
              </a:buClr>
              <a:buSzPts val="1100"/>
              <a:buFont typeface="Arial"/>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37" name="Google Shape;337;g1e23ce77bdc_0_459"/>
          <p:cNvSpPr txBox="1"/>
          <p:nvPr/>
        </p:nvSpPr>
        <p:spPr>
          <a:xfrm>
            <a:off x="537175" y="11549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Esta unidade é baseada na altura da janela de visualização. Um valor 1vh é igual a 1% da altura da janela de exibição.</a:t>
            </a:r>
            <a:endParaRPr b="0" i="0" sz="1800" u="none" cap="none" strike="noStrike">
              <a:solidFill>
                <a:srgbClr val="000000"/>
              </a:solidFill>
              <a:latin typeface="Arial"/>
              <a:ea typeface="Arial"/>
              <a:cs typeface="Arial"/>
              <a:sym typeface="Arial"/>
            </a:endParaRPr>
          </a:p>
        </p:txBody>
      </p:sp>
      <p:sp>
        <p:nvSpPr>
          <p:cNvPr id="338" name="Google Shape;338;g1e23ce77bdc_0_459"/>
          <p:cNvSpPr txBox="1"/>
          <p:nvPr>
            <p:ph type="title"/>
          </p:nvPr>
        </p:nvSpPr>
        <p:spPr>
          <a:xfrm>
            <a:off x="311700" y="2294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VW ou Viewport Width</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39" name="Google Shape;339;g1e23ce77bdc_0_459"/>
          <p:cNvSpPr txBox="1"/>
          <p:nvPr/>
        </p:nvSpPr>
        <p:spPr>
          <a:xfrm>
            <a:off x="537175" y="3004625"/>
            <a:ext cx="813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Esta unidade é baseada na largura da janela de visualização. Um valor 1vw é igual a 1% da largura da janela de exibição.</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e23ce77bdc_0_4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Porcentagem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45" name="Google Shape;345;g1e23ce77bdc_0_469"/>
          <p:cNvSpPr txBox="1"/>
          <p:nvPr/>
        </p:nvSpPr>
        <p:spPr>
          <a:xfrm>
            <a:off x="537175" y="1154925"/>
            <a:ext cx="81384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 porcentagem permite que criemos módulos que sempre vão se readaptar para ocupar a quantidade especificada. Por exemplo, se definirmos um elemento tendo um tamanho de 50%, independente do dispositivo em questão, esse módulo sempre ocupará metade do espaço que lhe cabe (caso esteja dentro de algum outro elemento).</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e23ce77bdc_0_4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Posicionamento (position)</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51" name="Google Shape;351;g1e23ce77bdc_0_474"/>
          <p:cNvSpPr txBox="1"/>
          <p:nvPr/>
        </p:nvSpPr>
        <p:spPr>
          <a:xfrm>
            <a:off x="537175" y="1154925"/>
            <a:ext cx="81384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O posicionamento padrão de todo elemento no HTML é estático, ou seja, possui o valor position: static, mesmo que este valor não tenha sido declarado.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Todo elemento estático é posicionado alinhado pelo canto superior esquerdo no corpo do documento. Não sendo possível alterar sua posição. Esta é a posição 0 de um elemento no corpo do documento, segundo as coordenadas do HTML.</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e23ce77bdc_0_2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display: block;</a:t>
            </a:r>
            <a:endParaRPr sz="3000">
              <a:solidFill>
                <a:srgbClr val="FF5722"/>
              </a:solidFill>
              <a:latin typeface="Alfa Slab One"/>
              <a:ea typeface="Alfa Slab One"/>
              <a:cs typeface="Alfa Slab One"/>
              <a:sym typeface="Alfa Slab One"/>
            </a:endParaRPr>
          </a:p>
        </p:txBody>
      </p:sp>
      <p:sp>
        <p:nvSpPr>
          <p:cNvPr id="122" name="Google Shape;122;g1e23ce77bdc_0_287"/>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 name="Google Shape;123;g1e23ce77bdc_0_287"/>
          <p:cNvSpPr txBox="1"/>
          <p:nvPr/>
        </p:nvSpPr>
        <p:spPr>
          <a:xfrm>
            <a:off x="462450" y="1162575"/>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24" name="Google Shape;124;g1e23ce77bdc_0_287"/>
          <p:cNvSpPr txBox="1"/>
          <p:nvPr/>
        </p:nvSpPr>
        <p:spPr>
          <a:xfrm>
            <a:off x="311700" y="1154925"/>
            <a:ext cx="8364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Não foi necessário setar um valor para a propriedade display porque por padrão divs já vem com suas propriedade display com o valor “block”</a:t>
            </a:r>
            <a:endParaRPr b="0" i="0" sz="1800" u="none" cap="none" strike="noStrike">
              <a:solidFill>
                <a:srgbClr val="000000"/>
              </a:solidFill>
              <a:latin typeface="Arial"/>
              <a:ea typeface="Arial"/>
              <a:cs typeface="Arial"/>
              <a:sym typeface="Arial"/>
            </a:endParaRPr>
          </a:p>
        </p:txBody>
      </p:sp>
      <p:pic>
        <p:nvPicPr>
          <p:cNvPr id="125" name="Google Shape;125;g1e23ce77bdc_0_287"/>
          <p:cNvPicPr preferRelativeResize="0"/>
          <p:nvPr/>
        </p:nvPicPr>
        <p:blipFill rotWithShape="1">
          <a:blip r:embed="rId3">
            <a:alphaModFix/>
          </a:blip>
          <a:srcRect b="0" l="0" r="32487" t="0"/>
          <a:stretch/>
        </p:blipFill>
        <p:spPr>
          <a:xfrm>
            <a:off x="152400" y="2031025"/>
            <a:ext cx="5967501" cy="2829575"/>
          </a:xfrm>
          <a:prstGeom prst="rect">
            <a:avLst/>
          </a:prstGeom>
          <a:noFill/>
          <a:ln>
            <a:noFill/>
          </a:ln>
        </p:spPr>
      </p:pic>
      <p:pic>
        <p:nvPicPr>
          <p:cNvPr id="126" name="Google Shape;126;g1e23ce77bdc_0_287"/>
          <p:cNvPicPr preferRelativeResize="0"/>
          <p:nvPr/>
        </p:nvPicPr>
        <p:blipFill rotWithShape="1">
          <a:blip r:embed="rId3">
            <a:alphaModFix/>
          </a:blip>
          <a:srcRect b="-3890" l="71461" r="-2148" t="3889"/>
          <a:stretch/>
        </p:blipFill>
        <p:spPr>
          <a:xfrm>
            <a:off x="6119900" y="2031025"/>
            <a:ext cx="2712399" cy="2829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1e23ce77bdc_0_4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Posicionamento (position)</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57" name="Google Shape;357;g1e23ce77bdc_0_479"/>
          <p:cNvSpPr txBox="1"/>
          <p:nvPr/>
        </p:nvSpPr>
        <p:spPr>
          <a:xfrm>
            <a:off x="537175" y="1154925"/>
            <a:ext cx="81384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Para alterarmos a posição de um elemento é preciso primeiro modificar o seu valor que vem por padrão: static.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sz="1800"/>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Para a propriedade position, é possível atribuir 5 valores, que são: </a:t>
            </a:r>
            <a:r>
              <a:rPr b="1" i="0" lang="pt-BR" sz="1800" u="none" cap="none" strike="noStrike">
                <a:solidFill>
                  <a:srgbClr val="000000"/>
                </a:solidFill>
                <a:latin typeface="Arial"/>
                <a:ea typeface="Arial"/>
                <a:cs typeface="Arial"/>
                <a:sym typeface="Arial"/>
              </a:rPr>
              <a:t>static</a:t>
            </a:r>
            <a:r>
              <a:rPr b="0" i="0" lang="pt-BR" sz="1800" u="none" cap="none" strike="noStrike">
                <a:solidFill>
                  <a:srgbClr val="000000"/>
                </a:solidFill>
                <a:latin typeface="Arial"/>
                <a:ea typeface="Arial"/>
                <a:cs typeface="Arial"/>
                <a:sym typeface="Arial"/>
              </a:rPr>
              <a:t>, </a:t>
            </a:r>
            <a:r>
              <a:rPr b="1" i="0" lang="pt-BR" sz="1800" u="none" cap="none" strike="noStrike">
                <a:solidFill>
                  <a:srgbClr val="000000"/>
                </a:solidFill>
                <a:latin typeface="Arial"/>
                <a:ea typeface="Arial"/>
                <a:cs typeface="Arial"/>
                <a:sym typeface="Arial"/>
              </a:rPr>
              <a:t>fixed</a:t>
            </a:r>
            <a:r>
              <a:rPr b="0" i="0" lang="pt-BR" sz="1800" u="none" cap="none" strike="noStrike">
                <a:solidFill>
                  <a:srgbClr val="000000"/>
                </a:solidFill>
                <a:latin typeface="Arial"/>
                <a:ea typeface="Arial"/>
                <a:cs typeface="Arial"/>
                <a:sym typeface="Arial"/>
              </a:rPr>
              <a:t>, </a:t>
            </a:r>
            <a:r>
              <a:rPr b="1" i="0" lang="pt-BR" sz="1800" u="none" cap="none" strike="noStrike">
                <a:solidFill>
                  <a:srgbClr val="000000"/>
                </a:solidFill>
                <a:latin typeface="Arial"/>
                <a:ea typeface="Arial"/>
                <a:cs typeface="Arial"/>
                <a:sym typeface="Arial"/>
              </a:rPr>
              <a:t>sticky</a:t>
            </a:r>
            <a:r>
              <a:rPr b="0" i="0" lang="pt-BR" sz="1800" u="none" cap="none" strike="noStrike">
                <a:solidFill>
                  <a:srgbClr val="000000"/>
                </a:solidFill>
                <a:latin typeface="Arial"/>
                <a:ea typeface="Arial"/>
                <a:cs typeface="Arial"/>
                <a:sym typeface="Arial"/>
              </a:rPr>
              <a:t>, </a:t>
            </a:r>
            <a:r>
              <a:rPr b="1" i="0" lang="pt-BR" sz="1800" u="none" cap="none" strike="noStrike">
                <a:solidFill>
                  <a:srgbClr val="000000"/>
                </a:solidFill>
                <a:latin typeface="Arial"/>
                <a:ea typeface="Arial"/>
                <a:cs typeface="Arial"/>
                <a:sym typeface="Arial"/>
              </a:rPr>
              <a:t>relative </a:t>
            </a:r>
            <a:r>
              <a:rPr b="0" i="0" lang="pt-BR" sz="1800" u="none" cap="none" strike="noStrike">
                <a:solidFill>
                  <a:srgbClr val="000000"/>
                </a:solidFill>
                <a:latin typeface="Arial"/>
                <a:ea typeface="Arial"/>
                <a:cs typeface="Arial"/>
                <a:sym typeface="Arial"/>
              </a:rPr>
              <a:t>e </a:t>
            </a:r>
            <a:r>
              <a:rPr b="1" i="0" lang="pt-BR" sz="1800" u="none" cap="none" strike="noStrike">
                <a:solidFill>
                  <a:srgbClr val="000000"/>
                </a:solidFill>
                <a:latin typeface="Arial"/>
                <a:ea typeface="Arial"/>
                <a:cs typeface="Arial"/>
                <a:sym typeface="Arial"/>
              </a:rPr>
              <a:t>absolute</a:t>
            </a:r>
            <a:r>
              <a:rPr b="0" i="0" lang="pt-BR"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Alterando o Position, podemos também utilizar outras quatro propriedades auxiliares que são: top, bottom, left e right. Apenas o position static ignora o valor dessas propriedades.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e23ce77bdc_0_4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static</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63" name="Google Shape;363;g1e23ce77bdc_0_484"/>
          <p:cNvSpPr txBox="1"/>
          <p:nvPr/>
        </p:nvSpPr>
        <p:spPr>
          <a:xfrm>
            <a:off x="311700" y="1017725"/>
            <a:ext cx="8625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O position static, que em português significa estático, é o mais utilizado de todos, pois, como dito acima, trata-se do valor que já vem por padrão quando criamos elementos no HTML. Seu comportamento, como o nome sugere, é ser estático.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sz="1800"/>
          </a:p>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Ele apenas segue o fluxo junto dos outros elementos da página normalmente, tendo o canto superior esquerdo como referência.</a:t>
            </a:r>
            <a:endParaRPr b="0" i="0" sz="1800" u="none" cap="none" strike="noStrike">
              <a:solidFill>
                <a:srgbClr val="000000"/>
              </a:solidFill>
              <a:latin typeface="Arial"/>
              <a:ea typeface="Arial"/>
              <a:cs typeface="Arial"/>
              <a:sym typeface="Arial"/>
            </a:endParaRPr>
          </a:p>
        </p:txBody>
      </p:sp>
      <p:pic>
        <p:nvPicPr>
          <p:cNvPr id="364" name="Google Shape;364;g1e23ce77bdc_0_484"/>
          <p:cNvPicPr preferRelativeResize="0"/>
          <p:nvPr/>
        </p:nvPicPr>
        <p:blipFill rotWithShape="1">
          <a:blip r:embed="rId3">
            <a:alphaModFix/>
          </a:blip>
          <a:srcRect b="0" l="0" r="0" t="2219"/>
          <a:stretch/>
        </p:blipFill>
        <p:spPr>
          <a:xfrm>
            <a:off x="6163925" y="2630375"/>
            <a:ext cx="2372825" cy="2208325"/>
          </a:xfrm>
          <a:prstGeom prst="rect">
            <a:avLst/>
          </a:prstGeom>
          <a:noFill/>
          <a:ln>
            <a:noFill/>
          </a:ln>
        </p:spPr>
      </p:pic>
      <p:pic>
        <p:nvPicPr>
          <p:cNvPr id="365" name="Google Shape;365;g1e23ce77bdc_0_484"/>
          <p:cNvPicPr preferRelativeResize="0"/>
          <p:nvPr/>
        </p:nvPicPr>
        <p:blipFill>
          <a:blip r:embed="rId4">
            <a:alphaModFix/>
          </a:blip>
          <a:stretch>
            <a:fillRect/>
          </a:stretch>
        </p:blipFill>
        <p:spPr>
          <a:xfrm>
            <a:off x="311700" y="2864825"/>
            <a:ext cx="5398368" cy="1973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e23ce77bdc_0_4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fixed</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71" name="Google Shape;371;g1e23ce77bdc_0_491"/>
          <p:cNvSpPr txBox="1"/>
          <p:nvPr/>
        </p:nvSpPr>
        <p:spPr>
          <a:xfrm>
            <a:off x="311700" y="1017725"/>
            <a:ext cx="85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O position fixed, que em português significa fixo, faz com que o elemento que recebeu esta propriedade não se mova na tela. Mesmo que uma página tenha rolamento (scroll). Ao utilizarmos o rolamento para esquerda e direita, ou para cima e para baixo, o elemento não se move.</a:t>
            </a:r>
            <a:endParaRPr b="0" i="0" sz="1800" u="none" cap="none" strike="noStrike">
              <a:solidFill>
                <a:srgbClr val="000000"/>
              </a:solidFill>
              <a:latin typeface="Arial"/>
              <a:ea typeface="Arial"/>
              <a:cs typeface="Arial"/>
              <a:sym typeface="Arial"/>
            </a:endParaRPr>
          </a:p>
        </p:txBody>
      </p:sp>
      <p:pic>
        <p:nvPicPr>
          <p:cNvPr id="372" name="Google Shape;372;g1e23ce77bdc_0_491"/>
          <p:cNvPicPr preferRelativeResize="0"/>
          <p:nvPr/>
        </p:nvPicPr>
        <p:blipFill rotWithShape="1">
          <a:blip r:embed="rId3">
            <a:alphaModFix/>
          </a:blip>
          <a:srcRect b="0" l="14449" r="0" t="0"/>
          <a:stretch/>
        </p:blipFill>
        <p:spPr>
          <a:xfrm>
            <a:off x="5754651" y="2310725"/>
            <a:ext cx="3077649" cy="2527975"/>
          </a:xfrm>
          <a:prstGeom prst="rect">
            <a:avLst/>
          </a:prstGeom>
          <a:noFill/>
          <a:ln>
            <a:noFill/>
          </a:ln>
        </p:spPr>
      </p:pic>
      <p:pic>
        <p:nvPicPr>
          <p:cNvPr id="373" name="Google Shape;373;g1e23ce77bdc_0_491"/>
          <p:cNvPicPr preferRelativeResize="0"/>
          <p:nvPr/>
        </p:nvPicPr>
        <p:blipFill>
          <a:blip r:embed="rId4">
            <a:alphaModFix/>
          </a:blip>
          <a:stretch>
            <a:fillRect/>
          </a:stretch>
        </p:blipFill>
        <p:spPr>
          <a:xfrm>
            <a:off x="259575" y="2310725"/>
            <a:ext cx="5277148" cy="2527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e23ce77bdc_0_5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relative</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79" name="Google Shape;379;g1e23ce77bdc_0_503"/>
          <p:cNvSpPr txBox="1"/>
          <p:nvPr/>
        </p:nvSpPr>
        <p:spPr>
          <a:xfrm>
            <a:off x="311700" y="1017725"/>
            <a:ext cx="84324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O position relative, que em português significa relativo, é usado quando queremos alterar a posição de um elemento tendo como referência a posição inicial dele. Ao aplicarmos essa propriedade em um elemento, </a:t>
            </a:r>
            <a:r>
              <a:rPr lang="pt-BR" sz="1800"/>
              <a:t>com o objetivo de mudar seu posicionamento devemos passar valores para as coordenadas top, bottom, left ou right.</a:t>
            </a:r>
            <a:endParaRPr b="0" i="0" sz="1800" u="none" cap="none" strike="noStrike">
              <a:solidFill>
                <a:srgbClr val="000000"/>
              </a:solidFill>
              <a:latin typeface="Arial"/>
              <a:ea typeface="Arial"/>
              <a:cs typeface="Arial"/>
              <a:sym typeface="Arial"/>
            </a:endParaRPr>
          </a:p>
        </p:txBody>
      </p:sp>
      <p:pic>
        <p:nvPicPr>
          <p:cNvPr id="380" name="Google Shape;380;g1e23ce77bdc_0_503"/>
          <p:cNvPicPr preferRelativeResize="0"/>
          <p:nvPr/>
        </p:nvPicPr>
        <p:blipFill>
          <a:blip r:embed="rId3">
            <a:alphaModFix/>
          </a:blip>
          <a:stretch>
            <a:fillRect/>
          </a:stretch>
        </p:blipFill>
        <p:spPr>
          <a:xfrm>
            <a:off x="5753100" y="2554275"/>
            <a:ext cx="3038735" cy="2251074"/>
          </a:xfrm>
          <a:prstGeom prst="rect">
            <a:avLst/>
          </a:prstGeom>
          <a:noFill/>
          <a:ln>
            <a:noFill/>
          </a:ln>
        </p:spPr>
      </p:pic>
      <p:pic>
        <p:nvPicPr>
          <p:cNvPr id="381" name="Google Shape;381;g1e23ce77bdc_0_503"/>
          <p:cNvPicPr preferRelativeResize="0"/>
          <p:nvPr/>
        </p:nvPicPr>
        <p:blipFill>
          <a:blip r:embed="rId4">
            <a:alphaModFix/>
          </a:blip>
          <a:stretch>
            <a:fillRect/>
          </a:stretch>
        </p:blipFill>
        <p:spPr>
          <a:xfrm>
            <a:off x="481000" y="2554275"/>
            <a:ext cx="4869855" cy="2251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e23ce77bdc_0_5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absolute</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87" name="Google Shape;387;g1e23ce77bdc_0_509"/>
          <p:cNvSpPr txBox="1"/>
          <p:nvPr/>
        </p:nvSpPr>
        <p:spPr>
          <a:xfrm>
            <a:off x="311700" y="1017725"/>
            <a:ext cx="8427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Position absolute, ou posicionamento absoluto em português, possui dois comportamentos diferentes. O primeiro é quando o elemento com essa propriedade possui um elemento pai de valor diferente de static. Neste caso, ele terá este elemento pai como referência para ser posicionado. Todo elemento pai que tiver qualquer valor de position, menos o static, será a referência para posicionar o elemento filho absolute!</a:t>
            </a:r>
            <a:endParaRPr b="0" i="0" sz="1800" u="none" cap="none" strike="noStrike">
              <a:solidFill>
                <a:srgbClr val="000000"/>
              </a:solidFill>
              <a:latin typeface="Arial"/>
              <a:ea typeface="Arial"/>
              <a:cs typeface="Arial"/>
              <a:sym typeface="Arial"/>
            </a:endParaRPr>
          </a:p>
        </p:txBody>
      </p:sp>
      <p:pic>
        <p:nvPicPr>
          <p:cNvPr id="388" name="Google Shape;388;g1e23ce77bdc_0_509"/>
          <p:cNvPicPr preferRelativeResize="0"/>
          <p:nvPr/>
        </p:nvPicPr>
        <p:blipFill>
          <a:blip r:embed="rId3">
            <a:alphaModFix/>
          </a:blip>
          <a:stretch>
            <a:fillRect/>
          </a:stretch>
        </p:blipFill>
        <p:spPr>
          <a:xfrm>
            <a:off x="6096875" y="2864825"/>
            <a:ext cx="2642115" cy="1973876"/>
          </a:xfrm>
          <a:prstGeom prst="rect">
            <a:avLst/>
          </a:prstGeom>
          <a:noFill/>
          <a:ln>
            <a:noFill/>
          </a:ln>
        </p:spPr>
      </p:pic>
      <p:pic>
        <p:nvPicPr>
          <p:cNvPr id="389" name="Google Shape;389;g1e23ce77bdc_0_509"/>
          <p:cNvPicPr preferRelativeResize="0"/>
          <p:nvPr/>
        </p:nvPicPr>
        <p:blipFill>
          <a:blip r:embed="rId4">
            <a:alphaModFix/>
          </a:blip>
          <a:stretch>
            <a:fillRect/>
          </a:stretch>
        </p:blipFill>
        <p:spPr>
          <a:xfrm>
            <a:off x="427450" y="2864825"/>
            <a:ext cx="4967955" cy="1973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e23ce77bdc_0_5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3000">
                <a:solidFill>
                  <a:srgbClr val="FF5722"/>
                </a:solidFill>
                <a:latin typeface="Alfa Slab One"/>
                <a:ea typeface="Alfa Slab One"/>
                <a:cs typeface="Alfa Slab One"/>
                <a:sym typeface="Alfa Slab One"/>
              </a:rPr>
              <a:t>absolute</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1100"/>
              <a:buNone/>
            </a:pPr>
            <a:r>
              <a:t/>
            </a:r>
            <a:endParaRPr sz="3000">
              <a:solidFill>
                <a:srgbClr val="FF5722"/>
              </a:solidFill>
              <a:latin typeface="Alfa Slab One"/>
              <a:ea typeface="Alfa Slab One"/>
              <a:cs typeface="Alfa Slab One"/>
              <a:sym typeface="Alfa Slab One"/>
            </a:endParaRPr>
          </a:p>
          <a:p>
            <a:pPr indent="0" lvl="0" marL="0" rtl="0" algn="l">
              <a:lnSpc>
                <a:spcPct val="100000"/>
              </a:lnSpc>
              <a:spcBef>
                <a:spcPts val="0"/>
              </a:spcBef>
              <a:spcAft>
                <a:spcPts val="0"/>
              </a:spcAft>
              <a:buSzPts val="3000"/>
              <a:buNone/>
            </a:pPr>
            <a:r>
              <a:t/>
            </a:r>
            <a:endParaRPr sz="3000">
              <a:solidFill>
                <a:srgbClr val="FF5722"/>
              </a:solidFill>
              <a:latin typeface="Alfa Slab One"/>
              <a:ea typeface="Alfa Slab One"/>
              <a:cs typeface="Alfa Slab One"/>
              <a:sym typeface="Alfa Slab One"/>
            </a:endParaRPr>
          </a:p>
        </p:txBody>
      </p:sp>
      <p:sp>
        <p:nvSpPr>
          <p:cNvPr id="395" name="Google Shape;395;g1e23ce77bdc_0_515"/>
          <p:cNvSpPr txBox="1"/>
          <p:nvPr/>
        </p:nvSpPr>
        <p:spPr>
          <a:xfrm>
            <a:off x="311700" y="1017725"/>
            <a:ext cx="8520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Já no exemplo a seguir, o elemento pai não está com o position declarado, ou seja, ele é um position static. Seu elemento filho possui position absolute. Neste caso, o elemento filho ignora o posicionamento do elemento pai, estando alinhado 50 pixels do topo e do lado esquerdo do documento.</a:t>
            </a:r>
            <a:endParaRPr b="0" i="0" sz="1800" u="none" cap="none" strike="noStrike">
              <a:solidFill>
                <a:srgbClr val="000000"/>
              </a:solidFill>
              <a:latin typeface="Arial"/>
              <a:ea typeface="Arial"/>
              <a:cs typeface="Arial"/>
              <a:sym typeface="Arial"/>
            </a:endParaRPr>
          </a:p>
        </p:txBody>
      </p:sp>
      <p:pic>
        <p:nvPicPr>
          <p:cNvPr id="396" name="Google Shape;396;g1e23ce77bdc_0_515"/>
          <p:cNvPicPr preferRelativeResize="0"/>
          <p:nvPr/>
        </p:nvPicPr>
        <p:blipFill rotWithShape="1">
          <a:blip r:embed="rId3">
            <a:alphaModFix/>
          </a:blip>
          <a:srcRect b="0" l="0" r="14610" t="0"/>
          <a:stretch/>
        </p:blipFill>
        <p:spPr>
          <a:xfrm>
            <a:off x="311700" y="2310725"/>
            <a:ext cx="5707125" cy="2527975"/>
          </a:xfrm>
          <a:prstGeom prst="rect">
            <a:avLst/>
          </a:prstGeom>
          <a:noFill/>
          <a:ln>
            <a:noFill/>
          </a:ln>
        </p:spPr>
      </p:pic>
      <p:pic>
        <p:nvPicPr>
          <p:cNvPr id="397" name="Google Shape;397;g1e23ce77bdc_0_515"/>
          <p:cNvPicPr preferRelativeResize="0"/>
          <p:nvPr/>
        </p:nvPicPr>
        <p:blipFill rotWithShape="1">
          <a:blip r:embed="rId4">
            <a:alphaModFix/>
          </a:blip>
          <a:srcRect b="0" l="0" r="17019" t="0"/>
          <a:stretch/>
        </p:blipFill>
        <p:spPr>
          <a:xfrm>
            <a:off x="6084400" y="2310725"/>
            <a:ext cx="2747901" cy="252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e23ce77bdc_0_2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display: block;</a:t>
            </a:r>
            <a:endParaRPr sz="3000">
              <a:solidFill>
                <a:srgbClr val="FF5722"/>
              </a:solidFill>
              <a:latin typeface="Alfa Slab One"/>
              <a:ea typeface="Alfa Slab One"/>
              <a:cs typeface="Alfa Slab One"/>
              <a:sym typeface="Alfa Slab One"/>
            </a:endParaRPr>
          </a:p>
        </p:txBody>
      </p:sp>
      <p:sp>
        <p:nvSpPr>
          <p:cNvPr id="132" name="Google Shape;132;g1e23ce77bdc_0_278"/>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3" name="Google Shape;133;g1e23ce77bdc_0_278"/>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34" name="Google Shape;134;g1e23ce77bdc_0_278"/>
          <p:cNvSpPr txBox="1"/>
          <p:nvPr/>
        </p:nvSpPr>
        <p:spPr>
          <a:xfrm>
            <a:off x="429750" y="1168375"/>
            <a:ext cx="8402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Quando atribuímos o valor CSS display block à propriedade, significa que o elemento será posicionado em uma nova linha.</a:t>
            </a:r>
            <a:endParaRPr b="0" i="0" sz="1800" u="none" cap="none" strike="noStrike">
              <a:solidFill>
                <a:srgbClr val="000000"/>
              </a:solidFill>
              <a:latin typeface="Arial"/>
              <a:ea typeface="Arial"/>
              <a:cs typeface="Arial"/>
              <a:sym typeface="Arial"/>
            </a:endParaRPr>
          </a:p>
        </p:txBody>
      </p:sp>
      <p:pic>
        <p:nvPicPr>
          <p:cNvPr id="135" name="Google Shape;135;g1e23ce77bdc_0_278"/>
          <p:cNvPicPr preferRelativeResize="0"/>
          <p:nvPr/>
        </p:nvPicPr>
        <p:blipFill>
          <a:blip r:embed="rId3">
            <a:alphaModFix/>
          </a:blip>
          <a:stretch>
            <a:fillRect/>
          </a:stretch>
        </p:blipFill>
        <p:spPr>
          <a:xfrm>
            <a:off x="429750" y="2057925"/>
            <a:ext cx="5448300" cy="2219325"/>
          </a:xfrm>
          <a:prstGeom prst="rect">
            <a:avLst/>
          </a:prstGeom>
          <a:noFill/>
          <a:ln>
            <a:noFill/>
          </a:ln>
        </p:spPr>
      </p:pic>
      <p:pic>
        <p:nvPicPr>
          <p:cNvPr id="136" name="Google Shape;136;g1e23ce77bdc_0_278"/>
          <p:cNvPicPr preferRelativeResize="0"/>
          <p:nvPr/>
        </p:nvPicPr>
        <p:blipFill>
          <a:blip r:embed="rId4">
            <a:alphaModFix/>
          </a:blip>
          <a:stretch>
            <a:fillRect/>
          </a:stretch>
        </p:blipFill>
        <p:spPr>
          <a:xfrm>
            <a:off x="5878050" y="2057925"/>
            <a:ext cx="2961150" cy="23689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e23ce77bdc_0_2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display: inline</a:t>
            </a:r>
            <a:endParaRPr sz="3000">
              <a:solidFill>
                <a:srgbClr val="FF5722"/>
              </a:solidFill>
              <a:latin typeface="Alfa Slab One"/>
              <a:ea typeface="Alfa Slab One"/>
              <a:cs typeface="Alfa Slab One"/>
              <a:sym typeface="Alfa Slab One"/>
            </a:endParaRPr>
          </a:p>
        </p:txBody>
      </p:sp>
      <p:sp>
        <p:nvSpPr>
          <p:cNvPr id="142" name="Google Shape;142;g1e23ce77bdc_0_295"/>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g1e23ce77bdc_0_295"/>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44" name="Google Shape;144;g1e23ce77bdc_0_295"/>
          <p:cNvSpPr txBox="1"/>
          <p:nvPr/>
        </p:nvSpPr>
        <p:spPr>
          <a:xfrm>
            <a:off x="429750" y="1168375"/>
            <a:ext cx="84027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O valor CSS display inline é utilizado quando queremos que os elementos fiquem posicionados lado a lado. É importante dizer que, ao utilizar esse valor, as propriedades width (largura) e height (altura) serão ignoradas se forem definidas no código CSS.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sz="1800"/>
          </a:p>
        </p:txBody>
      </p:sp>
      <p:pic>
        <p:nvPicPr>
          <p:cNvPr id="145" name="Google Shape;145;g1e23ce77bdc_0_295"/>
          <p:cNvPicPr preferRelativeResize="0"/>
          <p:nvPr/>
        </p:nvPicPr>
        <p:blipFill rotWithShape="1">
          <a:blip r:embed="rId3">
            <a:alphaModFix/>
          </a:blip>
          <a:srcRect b="0" l="0" r="40177" t="0"/>
          <a:stretch/>
        </p:blipFill>
        <p:spPr>
          <a:xfrm>
            <a:off x="186225" y="2738275"/>
            <a:ext cx="5377250" cy="1427575"/>
          </a:xfrm>
          <a:prstGeom prst="rect">
            <a:avLst/>
          </a:prstGeom>
          <a:noFill/>
          <a:ln>
            <a:noFill/>
          </a:ln>
        </p:spPr>
      </p:pic>
      <p:pic>
        <p:nvPicPr>
          <p:cNvPr id="146" name="Google Shape;146;g1e23ce77bdc_0_295"/>
          <p:cNvPicPr preferRelativeResize="0"/>
          <p:nvPr/>
        </p:nvPicPr>
        <p:blipFill rotWithShape="1">
          <a:blip r:embed="rId3">
            <a:alphaModFix/>
          </a:blip>
          <a:srcRect b="0" l="63016" r="0" t="11527"/>
          <a:stretch/>
        </p:blipFill>
        <p:spPr>
          <a:xfrm>
            <a:off x="5647075" y="2738275"/>
            <a:ext cx="3268975" cy="124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e23ce77bdc_0_3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display: inline-block</a:t>
            </a:r>
            <a:endParaRPr sz="3000">
              <a:solidFill>
                <a:srgbClr val="FF5722"/>
              </a:solidFill>
              <a:latin typeface="Alfa Slab One"/>
              <a:ea typeface="Alfa Slab One"/>
              <a:cs typeface="Alfa Slab One"/>
              <a:sym typeface="Alfa Slab One"/>
            </a:endParaRPr>
          </a:p>
        </p:txBody>
      </p:sp>
      <p:sp>
        <p:nvSpPr>
          <p:cNvPr id="152" name="Google Shape;152;g1e23ce77bdc_0_357"/>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g1e23ce77bdc_0_357"/>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54" name="Google Shape;154;g1e23ce77bdc_0_357"/>
          <p:cNvSpPr txBox="1"/>
          <p:nvPr/>
        </p:nvSpPr>
        <p:spPr>
          <a:xfrm>
            <a:off x="429750" y="1168375"/>
            <a:ext cx="8402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Ao utilizarmos o valor CSS display inline-block podemos organizar os elementos lado a lado e definirmos as propriedades de largura e altura, pois elas não serão ignoradas pelo navegador.</a:t>
            </a:r>
            <a:endParaRPr b="0" i="0" sz="1800" u="none" cap="none" strike="noStrike">
              <a:solidFill>
                <a:srgbClr val="000000"/>
              </a:solidFill>
              <a:latin typeface="Arial"/>
              <a:ea typeface="Arial"/>
              <a:cs typeface="Arial"/>
              <a:sym typeface="Arial"/>
            </a:endParaRPr>
          </a:p>
        </p:txBody>
      </p:sp>
      <p:pic>
        <p:nvPicPr>
          <p:cNvPr id="155" name="Google Shape;155;g1e23ce77bdc_0_357"/>
          <p:cNvPicPr preferRelativeResize="0"/>
          <p:nvPr/>
        </p:nvPicPr>
        <p:blipFill>
          <a:blip r:embed="rId3">
            <a:alphaModFix/>
          </a:blip>
          <a:stretch>
            <a:fillRect/>
          </a:stretch>
        </p:blipFill>
        <p:spPr>
          <a:xfrm>
            <a:off x="311700" y="2184175"/>
            <a:ext cx="5238999" cy="2614054"/>
          </a:xfrm>
          <a:prstGeom prst="rect">
            <a:avLst/>
          </a:prstGeom>
          <a:noFill/>
          <a:ln>
            <a:noFill/>
          </a:ln>
        </p:spPr>
      </p:pic>
      <p:pic>
        <p:nvPicPr>
          <p:cNvPr id="156" name="Google Shape;156;g1e23ce77bdc_0_357"/>
          <p:cNvPicPr preferRelativeResize="0"/>
          <p:nvPr/>
        </p:nvPicPr>
        <p:blipFill>
          <a:blip r:embed="rId4">
            <a:alphaModFix/>
          </a:blip>
          <a:stretch>
            <a:fillRect/>
          </a:stretch>
        </p:blipFill>
        <p:spPr>
          <a:xfrm>
            <a:off x="5703099" y="2336575"/>
            <a:ext cx="3288500" cy="17989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e24738f5e2_0_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display: flex</a:t>
            </a:r>
            <a:endParaRPr sz="3000">
              <a:solidFill>
                <a:srgbClr val="FF5722"/>
              </a:solidFill>
              <a:latin typeface="Alfa Slab One"/>
              <a:ea typeface="Alfa Slab One"/>
              <a:cs typeface="Alfa Slab One"/>
              <a:sym typeface="Alfa Slab One"/>
            </a:endParaRPr>
          </a:p>
        </p:txBody>
      </p:sp>
      <p:sp>
        <p:nvSpPr>
          <p:cNvPr id="162" name="Google Shape;162;g1e24738f5e2_0_13"/>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3" name="Google Shape;163;g1e24738f5e2_0_13"/>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4" name="Google Shape;164;g1e24738f5e2_0_13"/>
          <p:cNvSpPr txBox="1"/>
          <p:nvPr/>
        </p:nvSpPr>
        <p:spPr>
          <a:xfrm>
            <a:off x="429750" y="1168375"/>
            <a:ext cx="8402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O valor CSS display flex é utilizado para organizar os elementos HTML de forma responsiva. Na prática, ao definirmos um elemento com esse valor, ele funciona como um container para agrupar os elementos filhos, que são considerados flex-itens e são organizados nos sentidos horizontal ou vertical.</a:t>
            </a:r>
            <a:endParaRPr b="0" i="0" sz="1800" u="none" cap="none" strike="noStrike">
              <a:solidFill>
                <a:srgbClr val="000000"/>
              </a:solidFill>
              <a:latin typeface="Arial"/>
              <a:ea typeface="Arial"/>
              <a:cs typeface="Arial"/>
              <a:sym typeface="Arial"/>
            </a:endParaRPr>
          </a:p>
        </p:txBody>
      </p:sp>
      <p:pic>
        <p:nvPicPr>
          <p:cNvPr id="165" name="Google Shape;165;g1e24738f5e2_0_13"/>
          <p:cNvPicPr preferRelativeResize="0"/>
          <p:nvPr/>
        </p:nvPicPr>
        <p:blipFill rotWithShape="1">
          <a:blip r:embed="rId3">
            <a:alphaModFix/>
          </a:blip>
          <a:srcRect b="0" l="0" r="16268" t="0"/>
          <a:stretch/>
        </p:blipFill>
        <p:spPr>
          <a:xfrm>
            <a:off x="216675" y="2385200"/>
            <a:ext cx="5476900" cy="2377325"/>
          </a:xfrm>
          <a:prstGeom prst="rect">
            <a:avLst/>
          </a:prstGeom>
          <a:noFill/>
          <a:ln>
            <a:noFill/>
          </a:ln>
        </p:spPr>
      </p:pic>
      <p:pic>
        <p:nvPicPr>
          <p:cNvPr id="166" name="Google Shape;166;g1e24738f5e2_0_13"/>
          <p:cNvPicPr preferRelativeResize="0"/>
          <p:nvPr/>
        </p:nvPicPr>
        <p:blipFill rotWithShape="1">
          <a:blip r:embed="rId4">
            <a:alphaModFix/>
          </a:blip>
          <a:srcRect b="-38404" l="0" r="1205" t="2072"/>
          <a:stretch/>
        </p:blipFill>
        <p:spPr>
          <a:xfrm>
            <a:off x="5726800" y="2385200"/>
            <a:ext cx="3324325" cy="23773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e24738f5e2_0_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display: flex</a:t>
            </a:r>
            <a:endParaRPr sz="3000">
              <a:solidFill>
                <a:srgbClr val="FF5722"/>
              </a:solidFill>
              <a:latin typeface="Alfa Slab One"/>
              <a:ea typeface="Alfa Slab One"/>
              <a:cs typeface="Alfa Slab One"/>
              <a:sym typeface="Alfa Slab One"/>
            </a:endParaRPr>
          </a:p>
        </p:txBody>
      </p:sp>
      <p:sp>
        <p:nvSpPr>
          <p:cNvPr id="172" name="Google Shape;172;g1e24738f5e2_0_28"/>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3" name="Google Shape;173;g1e24738f5e2_0_28"/>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74" name="Google Shape;174;g1e24738f5e2_0_28"/>
          <p:cNvSpPr txBox="1"/>
          <p:nvPr/>
        </p:nvSpPr>
        <p:spPr>
          <a:xfrm>
            <a:off x="405025" y="1154925"/>
            <a:ext cx="8402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g1e24738f5e2_0_28"/>
          <p:cNvSpPr txBox="1"/>
          <p:nvPr/>
        </p:nvSpPr>
        <p:spPr>
          <a:xfrm>
            <a:off x="3933725" y="1208650"/>
            <a:ext cx="4534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Um flex-container quando tem sua propriedade display definida como flex, por padrão já vem com as propriedades flex-direction com o valor </a:t>
            </a:r>
            <a:r>
              <a:rPr b="1" i="0" lang="pt-BR" sz="1400" u="none" cap="none" strike="noStrike">
                <a:solidFill>
                  <a:srgbClr val="000000"/>
                </a:solidFill>
                <a:latin typeface="Arial"/>
                <a:ea typeface="Arial"/>
                <a:cs typeface="Arial"/>
                <a:sym typeface="Arial"/>
              </a:rPr>
              <a:t>“row”</a:t>
            </a:r>
            <a:r>
              <a:rPr b="0" i="0" lang="pt-BR" sz="1400" u="none" cap="none" strike="noStrike">
                <a:solidFill>
                  <a:srgbClr val="000000"/>
                </a:solidFill>
                <a:latin typeface="Arial"/>
                <a:ea typeface="Arial"/>
                <a:cs typeface="Arial"/>
                <a:sym typeface="Arial"/>
              </a:rPr>
              <a:t>, justify-content com o valor </a:t>
            </a:r>
            <a:r>
              <a:rPr b="1" i="0" lang="pt-BR" sz="1400" u="none" cap="none" strike="noStrike">
                <a:solidFill>
                  <a:srgbClr val="000000"/>
                </a:solidFill>
                <a:latin typeface="Arial"/>
                <a:ea typeface="Arial"/>
                <a:cs typeface="Arial"/>
                <a:sym typeface="Arial"/>
              </a:rPr>
              <a:t>“flex-start”</a:t>
            </a:r>
            <a:r>
              <a:rPr b="0" i="0" lang="pt-BR" sz="1400" u="none" cap="none" strike="noStrike">
                <a:solidFill>
                  <a:srgbClr val="000000"/>
                </a:solidFill>
                <a:latin typeface="Arial"/>
                <a:ea typeface="Arial"/>
                <a:cs typeface="Arial"/>
                <a:sym typeface="Arial"/>
              </a:rPr>
              <a:t> e align-items </a:t>
            </a:r>
            <a:r>
              <a:rPr b="1" i="0" lang="pt-BR" sz="1400" u="none" cap="none" strike="noStrike">
                <a:solidFill>
                  <a:srgbClr val="000000"/>
                </a:solidFill>
                <a:latin typeface="Arial"/>
                <a:ea typeface="Arial"/>
                <a:cs typeface="Arial"/>
                <a:sym typeface="Arial"/>
              </a:rPr>
              <a:t>“stretch”</a:t>
            </a:r>
            <a:endParaRPr b="1" i="0" sz="1400" u="none" cap="none" strike="noStrike">
              <a:solidFill>
                <a:srgbClr val="000000"/>
              </a:solidFill>
              <a:latin typeface="Arial"/>
              <a:ea typeface="Arial"/>
              <a:cs typeface="Arial"/>
              <a:sym typeface="Arial"/>
            </a:endParaRPr>
          </a:p>
        </p:txBody>
      </p:sp>
      <p:pic>
        <p:nvPicPr>
          <p:cNvPr id="176" name="Google Shape;176;g1e24738f5e2_0_28"/>
          <p:cNvPicPr preferRelativeResize="0"/>
          <p:nvPr/>
        </p:nvPicPr>
        <p:blipFill rotWithShape="1">
          <a:blip r:embed="rId3">
            <a:alphaModFix/>
          </a:blip>
          <a:srcRect b="16219" l="0" r="0" t="0"/>
          <a:stretch/>
        </p:blipFill>
        <p:spPr>
          <a:xfrm>
            <a:off x="405025" y="1154925"/>
            <a:ext cx="3528700" cy="35461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e24738f5e2_0_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sz="3000">
                <a:solidFill>
                  <a:srgbClr val="FF5722"/>
                </a:solidFill>
                <a:latin typeface="Alfa Slab One"/>
                <a:ea typeface="Alfa Slab One"/>
                <a:cs typeface="Alfa Slab One"/>
                <a:sym typeface="Alfa Slab One"/>
              </a:rPr>
              <a:t>Propriedades do flex-box</a:t>
            </a:r>
            <a:endParaRPr sz="3000">
              <a:solidFill>
                <a:srgbClr val="FF5722"/>
              </a:solidFill>
              <a:latin typeface="Alfa Slab One"/>
              <a:ea typeface="Alfa Slab One"/>
              <a:cs typeface="Alfa Slab One"/>
              <a:sym typeface="Alfa Slab One"/>
            </a:endParaRPr>
          </a:p>
        </p:txBody>
      </p:sp>
      <p:sp>
        <p:nvSpPr>
          <p:cNvPr id="182" name="Google Shape;182;g1e24738f5e2_0_37"/>
          <p:cNvSpPr txBox="1"/>
          <p:nvPr/>
        </p:nvSpPr>
        <p:spPr>
          <a:xfrm>
            <a:off x="537175" y="1154925"/>
            <a:ext cx="81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 name="Google Shape;183;g1e24738f5e2_0_37"/>
          <p:cNvSpPr txBox="1"/>
          <p:nvPr/>
        </p:nvSpPr>
        <p:spPr>
          <a:xfrm>
            <a:off x="456600" y="1208650"/>
            <a:ext cx="8219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84" name="Google Shape;184;g1e24738f5e2_0_37"/>
          <p:cNvSpPr txBox="1"/>
          <p:nvPr/>
        </p:nvSpPr>
        <p:spPr>
          <a:xfrm>
            <a:off x="405025" y="1154925"/>
            <a:ext cx="84027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Arial"/>
                <a:ea typeface="Arial"/>
                <a:cs typeface="Arial"/>
                <a:sym typeface="Arial"/>
              </a:rPr>
              <a:t>Ao definirmos o display como flex, podemos utilizar outras propriedades adicionais para estabelecer como os elementos serão dispostos na página ou em um espaço específico. São elas: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